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an gpe. Torres Navarro" userId="7a9c3d0e503debac" providerId="LiveId" clId="{CB701D3C-E121-4548-8821-7C38DFEF1BD9}"/>
    <pc:docChg chg="modSld">
      <pc:chgData name="Juan gpe. Torres Navarro" userId="7a9c3d0e503debac" providerId="LiveId" clId="{CB701D3C-E121-4548-8821-7C38DFEF1BD9}" dt="2022-06-23T11:44:47.394" v="4" actId="6549"/>
      <pc:docMkLst>
        <pc:docMk/>
      </pc:docMkLst>
      <pc:sldChg chg="modSp mod">
        <pc:chgData name="Juan gpe. Torres Navarro" userId="7a9c3d0e503debac" providerId="LiveId" clId="{CB701D3C-E121-4548-8821-7C38DFEF1BD9}" dt="2022-06-23T11:19:33.232" v="0" actId="5793"/>
        <pc:sldMkLst>
          <pc:docMk/>
          <pc:sldMk cId="1787535353" sldId="259"/>
        </pc:sldMkLst>
        <pc:spChg chg="mod">
          <ac:chgData name="Juan gpe. Torres Navarro" userId="7a9c3d0e503debac" providerId="LiveId" clId="{CB701D3C-E121-4548-8821-7C38DFEF1BD9}" dt="2022-06-23T11:19:33.232" v="0" actId="5793"/>
          <ac:spMkLst>
            <pc:docMk/>
            <pc:sldMk cId="1787535353" sldId="259"/>
            <ac:spMk id="3" creationId="{4F9EA3C6-03B0-9F30-BD82-D18E7AA5A839}"/>
          </ac:spMkLst>
        </pc:spChg>
      </pc:sldChg>
      <pc:sldChg chg="modSp mod">
        <pc:chgData name="Juan gpe. Torres Navarro" userId="7a9c3d0e503debac" providerId="LiveId" clId="{CB701D3C-E121-4548-8821-7C38DFEF1BD9}" dt="2022-06-23T11:20:23.111" v="2" actId="20577"/>
        <pc:sldMkLst>
          <pc:docMk/>
          <pc:sldMk cId="414149441" sldId="260"/>
        </pc:sldMkLst>
        <pc:spChg chg="mod">
          <ac:chgData name="Juan gpe. Torres Navarro" userId="7a9c3d0e503debac" providerId="LiveId" clId="{CB701D3C-E121-4548-8821-7C38DFEF1BD9}" dt="2022-06-23T11:20:23.111" v="2" actId="20577"/>
          <ac:spMkLst>
            <pc:docMk/>
            <pc:sldMk cId="414149441" sldId="260"/>
            <ac:spMk id="3" creationId="{4ADDA1CB-4637-7F51-02A3-95786836CB0F}"/>
          </ac:spMkLst>
        </pc:spChg>
      </pc:sldChg>
      <pc:sldChg chg="modSp mod">
        <pc:chgData name="Juan gpe. Torres Navarro" userId="7a9c3d0e503debac" providerId="LiveId" clId="{CB701D3C-E121-4548-8821-7C38DFEF1BD9}" dt="2022-06-23T11:34:54.170" v="3" actId="5793"/>
        <pc:sldMkLst>
          <pc:docMk/>
          <pc:sldMk cId="1692891614" sldId="263"/>
        </pc:sldMkLst>
        <pc:spChg chg="mod">
          <ac:chgData name="Juan gpe. Torres Navarro" userId="7a9c3d0e503debac" providerId="LiveId" clId="{CB701D3C-E121-4548-8821-7C38DFEF1BD9}" dt="2022-06-23T11:34:54.170" v="3" actId="5793"/>
          <ac:spMkLst>
            <pc:docMk/>
            <pc:sldMk cId="1692891614" sldId="263"/>
            <ac:spMk id="3" creationId="{723BDC92-13B9-2112-7819-337DD60D807E}"/>
          </ac:spMkLst>
        </pc:spChg>
      </pc:sldChg>
      <pc:sldChg chg="modSp mod">
        <pc:chgData name="Juan gpe. Torres Navarro" userId="7a9c3d0e503debac" providerId="LiveId" clId="{CB701D3C-E121-4548-8821-7C38DFEF1BD9}" dt="2022-06-23T11:44:47.394" v="4" actId="6549"/>
        <pc:sldMkLst>
          <pc:docMk/>
          <pc:sldMk cId="2925491079" sldId="272"/>
        </pc:sldMkLst>
        <pc:spChg chg="mod">
          <ac:chgData name="Juan gpe. Torres Navarro" userId="7a9c3d0e503debac" providerId="LiveId" clId="{CB701D3C-E121-4548-8821-7C38DFEF1BD9}" dt="2022-06-23T11:44:47.394" v="4" actId="6549"/>
          <ac:spMkLst>
            <pc:docMk/>
            <pc:sldMk cId="2925491079" sldId="272"/>
            <ac:spMk id="3" creationId="{E1D412E3-936E-90BF-776F-2A1552DFB92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99C81E-8BEA-FFCC-F2B5-EE4BC5BAF7B4}"/>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D5308DFE-6176-9F85-BB9B-7E00C33624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16B2376F-0DF2-F099-FC8C-D8188EA7ADBA}"/>
              </a:ext>
            </a:extLst>
          </p:cNvPr>
          <p:cNvSpPr>
            <a:spLocks noGrp="1"/>
          </p:cNvSpPr>
          <p:nvPr>
            <p:ph type="dt" sz="half" idx="10"/>
          </p:nvPr>
        </p:nvSpPr>
        <p:spPr/>
        <p:txBody>
          <a:bodyPr/>
          <a:lstStyle/>
          <a:p>
            <a:fld id="{8A99CEF0-0273-4E68-B44A-E1886C3DAB80}" type="datetimeFigureOut">
              <a:rPr lang="es-MX" smtClean="0"/>
              <a:t>23/06/2022</a:t>
            </a:fld>
            <a:endParaRPr lang="es-MX"/>
          </a:p>
        </p:txBody>
      </p:sp>
      <p:sp>
        <p:nvSpPr>
          <p:cNvPr id="5" name="Marcador de pie de página 4">
            <a:extLst>
              <a:ext uri="{FF2B5EF4-FFF2-40B4-BE49-F238E27FC236}">
                <a16:creationId xmlns:a16="http://schemas.microsoft.com/office/drawing/2014/main" id="{CCC83203-EAD9-FEAA-7759-C2FEA479401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E0F0CAAA-1EFA-6E5F-2F3A-6E0414204613}"/>
              </a:ext>
            </a:extLst>
          </p:cNvPr>
          <p:cNvSpPr>
            <a:spLocks noGrp="1"/>
          </p:cNvSpPr>
          <p:nvPr>
            <p:ph type="sldNum" sz="quarter" idx="12"/>
          </p:nvPr>
        </p:nvSpPr>
        <p:spPr/>
        <p:txBody>
          <a:bodyPr/>
          <a:lstStyle/>
          <a:p>
            <a:fld id="{D1CCEBDD-C619-443D-A11C-BA2669EB1696}" type="slidenum">
              <a:rPr lang="es-MX" smtClean="0"/>
              <a:t>‹Nº›</a:t>
            </a:fld>
            <a:endParaRPr lang="es-MX"/>
          </a:p>
        </p:txBody>
      </p:sp>
    </p:spTree>
    <p:extLst>
      <p:ext uri="{BB962C8B-B14F-4D97-AF65-F5344CB8AC3E}">
        <p14:creationId xmlns:p14="http://schemas.microsoft.com/office/powerpoint/2010/main" val="1911065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849C9E-4D8D-D91E-E6B2-1C288CA1A1F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1615284D-751D-8A1F-A9E8-4F291DE213F3}"/>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1EBF9CC-3FA3-6516-5F65-DDFDFA92FDA3}"/>
              </a:ext>
            </a:extLst>
          </p:cNvPr>
          <p:cNvSpPr>
            <a:spLocks noGrp="1"/>
          </p:cNvSpPr>
          <p:nvPr>
            <p:ph type="dt" sz="half" idx="10"/>
          </p:nvPr>
        </p:nvSpPr>
        <p:spPr/>
        <p:txBody>
          <a:bodyPr/>
          <a:lstStyle/>
          <a:p>
            <a:fld id="{8A99CEF0-0273-4E68-B44A-E1886C3DAB80}" type="datetimeFigureOut">
              <a:rPr lang="es-MX" smtClean="0"/>
              <a:t>23/06/2022</a:t>
            </a:fld>
            <a:endParaRPr lang="es-MX"/>
          </a:p>
        </p:txBody>
      </p:sp>
      <p:sp>
        <p:nvSpPr>
          <p:cNvPr id="5" name="Marcador de pie de página 4">
            <a:extLst>
              <a:ext uri="{FF2B5EF4-FFF2-40B4-BE49-F238E27FC236}">
                <a16:creationId xmlns:a16="http://schemas.microsoft.com/office/drawing/2014/main" id="{6F92D908-FAB5-1EA2-C9B4-BDF5AD63A18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16F469B-BD95-CA7D-8187-8985F9F976BF}"/>
              </a:ext>
            </a:extLst>
          </p:cNvPr>
          <p:cNvSpPr>
            <a:spLocks noGrp="1"/>
          </p:cNvSpPr>
          <p:nvPr>
            <p:ph type="sldNum" sz="quarter" idx="12"/>
          </p:nvPr>
        </p:nvSpPr>
        <p:spPr/>
        <p:txBody>
          <a:bodyPr/>
          <a:lstStyle/>
          <a:p>
            <a:fld id="{D1CCEBDD-C619-443D-A11C-BA2669EB1696}" type="slidenum">
              <a:rPr lang="es-MX" smtClean="0"/>
              <a:t>‹Nº›</a:t>
            </a:fld>
            <a:endParaRPr lang="es-MX"/>
          </a:p>
        </p:txBody>
      </p:sp>
    </p:spTree>
    <p:extLst>
      <p:ext uri="{BB962C8B-B14F-4D97-AF65-F5344CB8AC3E}">
        <p14:creationId xmlns:p14="http://schemas.microsoft.com/office/powerpoint/2010/main" val="344294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91A8E52-1B86-F00B-939C-339620037A66}"/>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5A6E2057-2E24-27B2-0265-E4414E5DBF08}"/>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3969040-368B-2794-8535-FB7918AF15A2}"/>
              </a:ext>
            </a:extLst>
          </p:cNvPr>
          <p:cNvSpPr>
            <a:spLocks noGrp="1"/>
          </p:cNvSpPr>
          <p:nvPr>
            <p:ph type="dt" sz="half" idx="10"/>
          </p:nvPr>
        </p:nvSpPr>
        <p:spPr/>
        <p:txBody>
          <a:bodyPr/>
          <a:lstStyle/>
          <a:p>
            <a:fld id="{8A99CEF0-0273-4E68-B44A-E1886C3DAB80}" type="datetimeFigureOut">
              <a:rPr lang="es-MX" smtClean="0"/>
              <a:t>23/06/2022</a:t>
            </a:fld>
            <a:endParaRPr lang="es-MX"/>
          </a:p>
        </p:txBody>
      </p:sp>
      <p:sp>
        <p:nvSpPr>
          <p:cNvPr id="5" name="Marcador de pie de página 4">
            <a:extLst>
              <a:ext uri="{FF2B5EF4-FFF2-40B4-BE49-F238E27FC236}">
                <a16:creationId xmlns:a16="http://schemas.microsoft.com/office/drawing/2014/main" id="{6B721248-4BF0-4FEB-CE03-2E7C0D5E749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ABA0381-25EC-6463-B2F7-A4E3D75DA8A6}"/>
              </a:ext>
            </a:extLst>
          </p:cNvPr>
          <p:cNvSpPr>
            <a:spLocks noGrp="1"/>
          </p:cNvSpPr>
          <p:nvPr>
            <p:ph type="sldNum" sz="quarter" idx="12"/>
          </p:nvPr>
        </p:nvSpPr>
        <p:spPr/>
        <p:txBody>
          <a:bodyPr/>
          <a:lstStyle/>
          <a:p>
            <a:fld id="{D1CCEBDD-C619-443D-A11C-BA2669EB1696}" type="slidenum">
              <a:rPr lang="es-MX" smtClean="0"/>
              <a:t>‹Nº›</a:t>
            </a:fld>
            <a:endParaRPr lang="es-MX"/>
          </a:p>
        </p:txBody>
      </p:sp>
    </p:spTree>
    <p:extLst>
      <p:ext uri="{BB962C8B-B14F-4D97-AF65-F5344CB8AC3E}">
        <p14:creationId xmlns:p14="http://schemas.microsoft.com/office/powerpoint/2010/main" val="3825222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01C2D4-4D82-7206-D203-6EFA8C1A6535}"/>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4E26F0DF-26DA-8C24-0E7E-616DC6CFF0B8}"/>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E59C07F4-8D52-F5F4-6C8E-571CFA21D75D}"/>
              </a:ext>
            </a:extLst>
          </p:cNvPr>
          <p:cNvSpPr>
            <a:spLocks noGrp="1"/>
          </p:cNvSpPr>
          <p:nvPr>
            <p:ph type="dt" sz="half" idx="10"/>
          </p:nvPr>
        </p:nvSpPr>
        <p:spPr/>
        <p:txBody>
          <a:bodyPr/>
          <a:lstStyle/>
          <a:p>
            <a:fld id="{8A99CEF0-0273-4E68-B44A-E1886C3DAB80}" type="datetimeFigureOut">
              <a:rPr lang="es-MX" smtClean="0"/>
              <a:t>23/06/2022</a:t>
            </a:fld>
            <a:endParaRPr lang="es-MX"/>
          </a:p>
        </p:txBody>
      </p:sp>
      <p:sp>
        <p:nvSpPr>
          <p:cNvPr id="5" name="Marcador de pie de página 4">
            <a:extLst>
              <a:ext uri="{FF2B5EF4-FFF2-40B4-BE49-F238E27FC236}">
                <a16:creationId xmlns:a16="http://schemas.microsoft.com/office/drawing/2014/main" id="{B40B5284-1EC6-6156-AC19-44CDD508E5D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103872B-9610-6348-F1AC-F87FDDB3D32F}"/>
              </a:ext>
            </a:extLst>
          </p:cNvPr>
          <p:cNvSpPr>
            <a:spLocks noGrp="1"/>
          </p:cNvSpPr>
          <p:nvPr>
            <p:ph type="sldNum" sz="quarter" idx="12"/>
          </p:nvPr>
        </p:nvSpPr>
        <p:spPr/>
        <p:txBody>
          <a:bodyPr/>
          <a:lstStyle/>
          <a:p>
            <a:fld id="{D1CCEBDD-C619-443D-A11C-BA2669EB1696}" type="slidenum">
              <a:rPr lang="es-MX" smtClean="0"/>
              <a:t>‹Nº›</a:t>
            </a:fld>
            <a:endParaRPr lang="es-MX"/>
          </a:p>
        </p:txBody>
      </p:sp>
    </p:spTree>
    <p:extLst>
      <p:ext uri="{BB962C8B-B14F-4D97-AF65-F5344CB8AC3E}">
        <p14:creationId xmlns:p14="http://schemas.microsoft.com/office/powerpoint/2010/main" val="158038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CD3AB2-9A51-74EE-7C02-5D7DA446BA46}"/>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C63D5A9D-82B6-2C14-DC34-C5095E2A22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C95AC947-8B0C-3795-58D8-C3F0AD899960}"/>
              </a:ext>
            </a:extLst>
          </p:cNvPr>
          <p:cNvSpPr>
            <a:spLocks noGrp="1"/>
          </p:cNvSpPr>
          <p:nvPr>
            <p:ph type="dt" sz="half" idx="10"/>
          </p:nvPr>
        </p:nvSpPr>
        <p:spPr/>
        <p:txBody>
          <a:bodyPr/>
          <a:lstStyle/>
          <a:p>
            <a:fld id="{8A99CEF0-0273-4E68-B44A-E1886C3DAB80}" type="datetimeFigureOut">
              <a:rPr lang="es-MX" smtClean="0"/>
              <a:t>23/06/2022</a:t>
            </a:fld>
            <a:endParaRPr lang="es-MX"/>
          </a:p>
        </p:txBody>
      </p:sp>
      <p:sp>
        <p:nvSpPr>
          <p:cNvPr id="5" name="Marcador de pie de página 4">
            <a:extLst>
              <a:ext uri="{FF2B5EF4-FFF2-40B4-BE49-F238E27FC236}">
                <a16:creationId xmlns:a16="http://schemas.microsoft.com/office/drawing/2014/main" id="{AD23A353-91BD-2D8E-96B5-9B0F7C92A34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4F07AAD-8CBC-7AF0-4903-946BFB6846CD}"/>
              </a:ext>
            </a:extLst>
          </p:cNvPr>
          <p:cNvSpPr>
            <a:spLocks noGrp="1"/>
          </p:cNvSpPr>
          <p:nvPr>
            <p:ph type="sldNum" sz="quarter" idx="12"/>
          </p:nvPr>
        </p:nvSpPr>
        <p:spPr/>
        <p:txBody>
          <a:bodyPr/>
          <a:lstStyle/>
          <a:p>
            <a:fld id="{D1CCEBDD-C619-443D-A11C-BA2669EB1696}" type="slidenum">
              <a:rPr lang="es-MX" smtClean="0"/>
              <a:t>‹Nº›</a:t>
            </a:fld>
            <a:endParaRPr lang="es-MX"/>
          </a:p>
        </p:txBody>
      </p:sp>
    </p:spTree>
    <p:extLst>
      <p:ext uri="{BB962C8B-B14F-4D97-AF65-F5344CB8AC3E}">
        <p14:creationId xmlns:p14="http://schemas.microsoft.com/office/powerpoint/2010/main" val="1903170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7141F3-FB4C-18A8-4E0C-6E0233ABD11B}"/>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2AE6131C-A531-85BF-888E-EFBCD9948AEE}"/>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4381E9BC-8FD6-8BAB-D81C-C5F3109B11B4}"/>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FC3BF63A-106A-C2F2-F9E7-A5E2A1D6D161}"/>
              </a:ext>
            </a:extLst>
          </p:cNvPr>
          <p:cNvSpPr>
            <a:spLocks noGrp="1"/>
          </p:cNvSpPr>
          <p:nvPr>
            <p:ph type="dt" sz="half" idx="10"/>
          </p:nvPr>
        </p:nvSpPr>
        <p:spPr/>
        <p:txBody>
          <a:bodyPr/>
          <a:lstStyle/>
          <a:p>
            <a:fld id="{8A99CEF0-0273-4E68-B44A-E1886C3DAB80}" type="datetimeFigureOut">
              <a:rPr lang="es-MX" smtClean="0"/>
              <a:t>23/06/2022</a:t>
            </a:fld>
            <a:endParaRPr lang="es-MX"/>
          </a:p>
        </p:txBody>
      </p:sp>
      <p:sp>
        <p:nvSpPr>
          <p:cNvPr id="6" name="Marcador de pie de página 5">
            <a:extLst>
              <a:ext uri="{FF2B5EF4-FFF2-40B4-BE49-F238E27FC236}">
                <a16:creationId xmlns:a16="http://schemas.microsoft.com/office/drawing/2014/main" id="{5B63D966-32E5-1ECA-BECC-94FBB3709C3D}"/>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C22CF39B-314E-E7F2-3A81-E3185E6F1215}"/>
              </a:ext>
            </a:extLst>
          </p:cNvPr>
          <p:cNvSpPr>
            <a:spLocks noGrp="1"/>
          </p:cNvSpPr>
          <p:nvPr>
            <p:ph type="sldNum" sz="quarter" idx="12"/>
          </p:nvPr>
        </p:nvSpPr>
        <p:spPr/>
        <p:txBody>
          <a:bodyPr/>
          <a:lstStyle/>
          <a:p>
            <a:fld id="{D1CCEBDD-C619-443D-A11C-BA2669EB1696}" type="slidenum">
              <a:rPr lang="es-MX" smtClean="0"/>
              <a:t>‹Nº›</a:t>
            </a:fld>
            <a:endParaRPr lang="es-MX"/>
          </a:p>
        </p:txBody>
      </p:sp>
    </p:spTree>
    <p:extLst>
      <p:ext uri="{BB962C8B-B14F-4D97-AF65-F5344CB8AC3E}">
        <p14:creationId xmlns:p14="http://schemas.microsoft.com/office/powerpoint/2010/main" val="3811298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0B4959-E5AB-D21A-A4E7-9E9B7F8EA52C}"/>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5C442F95-2E24-1BD9-E6F8-53938755F5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98AEADFC-7AEC-2A6A-5668-4DBBE50097BA}"/>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C025D674-A4B4-AE74-97A4-DA10CE725B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94A057E8-350D-C988-41C5-1BE694915CB1}"/>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BD0DB1CB-6CA5-F9FF-2A4B-4C30E2550378}"/>
              </a:ext>
            </a:extLst>
          </p:cNvPr>
          <p:cNvSpPr>
            <a:spLocks noGrp="1"/>
          </p:cNvSpPr>
          <p:nvPr>
            <p:ph type="dt" sz="half" idx="10"/>
          </p:nvPr>
        </p:nvSpPr>
        <p:spPr/>
        <p:txBody>
          <a:bodyPr/>
          <a:lstStyle/>
          <a:p>
            <a:fld id="{8A99CEF0-0273-4E68-B44A-E1886C3DAB80}" type="datetimeFigureOut">
              <a:rPr lang="es-MX" smtClean="0"/>
              <a:t>23/06/2022</a:t>
            </a:fld>
            <a:endParaRPr lang="es-MX"/>
          </a:p>
        </p:txBody>
      </p:sp>
      <p:sp>
        <p:nvSpPr>
          <p:cNvPr id="8" name="Marcador de pie de página 7">
            <a:extLst>
              <a:ext uri="{FF2B5EF4-FFF2-40B4-BE49-F238E27FC236}">
                <a16:creationId xmlns:a16="http://schemas.microsoft.com/office/drawing/2014/main" id="{A06A91C0-C830-EE6D-B752-1F38CB123883}"/>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A241E5DB-D47F-17F7-FF0D-C41DDCA77A64}"/>
              </a:ext>
            </a:extLst>
          </p:cNvPr>
          <p:cNvSpPr>
            <a:spLocks noGrp="1"/>
          </p:cNvSpPr>
          <p:nvPr>
            <p:ph type="sldNum" sz="quarter" idx="12"/>
          </p:nvPr>
        </p:nvSpPr>
        <p:spPr/>
        <p:txBody>
          <a:bodyPr/>
          <a:lstStyle/>
          <a:p>
            <a:fld id="{D1CCEBDD-C619-443D-A11C-BA2669EB1696}" type="slidenum">
              <a:rPr lang="es-MX" smtClean="0"/>
              <a:t>‹Nº›</a:t>
            </a:fld>
            <a:endParaRPr lang="es-MX"/>
          </a:p>
        </p:txBody>
      </p:sp>
    </p:spTree>
    <p:extLst>
      <p:ext uri="{BB962C8B-B14F-4D97-AF65-F5344CB8AC3E}">
        <p14:creationId xmlns:p14="http://schemas.microsoft.com/office/powerpoint/2010/main" val="4048193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DC5EC2-280B-D982-C80B-54983907007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C9237C31-E2E7-634C-5398-4F7FA30891CC}"/>
              </a:ext>
            </a:extLst>
          </p:cNvPr>
          <p:cNvSpPr>
            <a:spLocks noGrp="1"/>
          </p:cNvSpPr>
          <p:nvPr>
            <p:ph type="dt" sz="half" idx="10"/>
          </p:nvPr>
        </p:nvSpPr>
        <p:spPr/>
        <p:txBody>
          <a:bodyPr/>
          <a:lstStyle/>
          <a:p>
            <a:fld id="{8A99CEF0-0273-4E68-B44A-E1886C3DAB80}" type="datetimeFigureOut">
              <a:rPr lang="es-MX" smtClean="0"/>
              <a:t>23/06/2022</a:t>
            </a:fld>
            <a:endParaRPr lang="es-MX"/>
          </a:p>
        </p:txBody>
      </p:sp>
      <p:sp>
        <p:nvSpPr>
          <p:cNvPr id="4" name="Marcador de pie de página 3">
            <a:extLst>
              <a:ext uri="{FF2B5EF4-FFF2-40B4-BE49-F238E27FC236}">
                <a16:creationId xmlns:a16="http://schemas.microsoft.com/office/drawing/2014/main" id="{8BE560D3-1B08-8FE0-1FAE-351F1C2FDD30}"/>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84DECF94-DC4B-4450-AC9C-EE14D1783140}"/>
              </a:ext>
            </a:extLst>
          </p:cNvPr>
          <p:cNvSpPr>
            <a:spLocks noGrp="1"/>
          </p:cNvSpPr>
          <p:nvPr>
            <p:ph type="sldNum" sz="quarter" idx="12"/>
          </p:nvPr>
        </p:nvSpPr>
        <p:spPr/>
        <p:txBody>
          <a:bodyPr/>
          <a:lstStyle/>
          <a:p>
            <a:fld id="{D1CCEBDD-C619-443D-A11C-BA2669EB1696}" type="slidenum">
              <a:rPr lang="es-MX" smtClean="0"/>
              <a:t>‹Nº›</a:t>
            </a:fld>
            <a:endParaRPr lang="es-MX"/>
          </a:p>
        </p:txBody>
      </p:sp>
    </p:spTree>
    <p:extLst>
      <p:ext uri="{BB962C8B-B14F-4D97-AF65-F5344CB8AC3E}">
        <p14:creationId xmlns:p14="http://schemas.microsoft.com/office/powerpoint/2010/main" val="2582842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7669FB00-42C8-3E1C-A80D-8590426AC44D}"/>
              </a:ext>
            </a:extLst>
          </p:cNvPr>
          <p:cNvSpPr>
            <a:spLocks noGrp="1"/>
          </p:cNvSpPr>
          <p:nvPr>
            <p:ph type="dt" sz="half" idx="10"/>
          </p:nvPr>
        </p:nvSpPr>
        <p:spPr/>
        <p:txBody>
          <a:bodyPr/>
          <a:lstStyle/>
          <a:p>
            <a:fld id="{8A99CEF0-0273-4E68-B44A-E1886C3DAB80}" type="datetimeFigureOut">
              <a:rPr lang="es-MX" smtClean="0"/>
              <a:t>23/06/2022</a:t>
            </a:fld>
            <a:endParaRPr lang="es-MX"/>
          </a:p>
        </p:txBody>
      </p:sp>
      <p:sp>
        <p:nvSpPr>
          <p:cNvPr id="3" name="Marcador de pie de página 2">
            <a:extLst>
              <a:ext uri="{FF2B5EF4-FFF2-40B4-BE49-F238E27FC236}">
                <a16:creationId xmlns:a16="http://schemas.microsoft.com/office/drawing/2014/main" id="{8067C63A-DB31-5D64-7B94-1F304501567C}"/>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85005D9A-9AB8-9A9A-83BC-C58C22D693B6}"/>
              </a:ext>
            </a:extLst>
          </p:cNvPr>
          <p:cNvSpPr>
            <a:spLocks noGrp="1"/>
          </p:cNvSpPr>
          <p:nvPr>
            <p:ph type="sldNum" sz="quarter" idx="12"/>
          </p:nvPr>
        </p:nvSpPr>
        <p:spPr/>
        <p:txBody>
          <a:bodyPr/>
          <a:lstStyle/>
          <a:p>
            <a:fld id="{D1CCEBDD-C619-443D-A11C-BA2669EB1696}" type="slidenum">
              <a:rPr lang="es-MX" smtClean="0"/>
              <a:t>‹Nº›</a:t>
            </a:fld>
            <a:endParaRPr lang="es-MX"/>
          </a:p>
        </p:txBody>
      </p:sp>
    </p:spTree>
    <p:extLst>
      <p:ext uri="{BB962C8B-B14F-4D97-AF65-F5344CB8AC3E}">
        <p14:creationId xmlns:p14="http://schemas.microsoft.com/office/powerpoint/2010/main" val="3759636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3E9D01-2F46-3F16-6F78-5B6726865B9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6C7E7704-D1E5-24F8-29A2-6DA6DFA846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E5261E86-E3FD-3910-4F5A-0C08E9B41A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97E9D29-F711-2181-FFE7-75F825920ECF}"/>
              </a:ext>
            </a:extLst>
          </p:cNvPr>
          <p:cNvSpPr>
            <a:spLocks noGrp="1"/>
          </p:cNvSpPr>
          <p:nvPr>
            <p:ph type="dt" sz="half" idx="10"/>
          </p:nvPr>
        </p:nvSpPr>
        <p:spPr/>
        <p:txBody>
          <a:bodyPr/>
          <a:lstStyle/>
          <a:p>
            <a:fld id="{8A99CEF0-0273-4E68-B44A-E1886C3DAB80}" type="datetimeFigureOut">
              <a:rPr lang="es-MX" smtClean="0"/>
              <a:t>23/06/2022</a:t>
            </a:fld>
            <a:endParaRPr lang="es-MX"/>
          </a:p>
        </p:txBody>
      </p:sp>
      <p:sp>
        <p:nvSpPr>
          <p:cNvPr id="6" name="Marcador de pie de página 5">
            <a:extLst>
              <a:ext uri="{FF2B5EF4-FFF2-40B4-BE49-F238E27FC236}">
                <a16:creationId xmlns:a16="http://schemas.microsoft.com/office/drawing/2014/main" id="{F6D35157-93FE-EC8C-3934-9C13E92B8318}"/>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FBE614CF-6806-F70C-17BD-E5605EA2CBEF}"/>
              </a:ext>
            </a:extLst>
          </p:cNvPr>
          <p:cNvSpPr>
            <a:spLocks noGrp="1"/>
          </p:cNvSpPr>
          <p:nvPr>
            <p:ph type="sldNum" sz="quarter" idx="12"/>
          </p:nvPr>
        </p:nvSpPr>
        <p:spPr/>
        <p:txBody>
          <a:bodyPr/>
          <a:lstStyle/>
          <a:p>
            <a:fld id="{D1CCEBDD-C619-443D-A11C-BA2669EB1696}" type="slidenum">
              <a:rPr lang="es-MX" smtClean="0"/>
              <a:t>‹Nº›</a:t>
            </a:fld>
            <a:endParaRPr lang="es-MX"/>
          </a:p>
        </p:txBody>
      </p:sp>
    </p:spTree>
    <p:extLst>
      <p:ext uri="{BB962C8B-B14F-4D97-AF65-F5344CB8AC3E}">
        <p14:creationId xmlns:p14="http://schemas.microsoft.com/office/powerpoint/2010/main" val="3671555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CC5372-80D0-E11C-526E-191CAE1F5C3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CA78559B-AAEF-12C6-1B79-36DBAE6196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FE7EF3AF-12AA-5A2A-2665-74FF4B305A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D389DF7-B835-6905-854D-E112F98551C8}"/>
              </a:ext>
            </a:extLst>
          </p:cNvPr>
          <p:cNvSpPr>
            <a:spLocks noGrp="1"/>
          </p:cNvSpPr>
          <p:nvPr>
            <p:ph type="dt" sz="half" idx="10"/>
          </p:nvPr>
        </p:nvSpPr>
        <p:spPr/>
        <p:txBody>
          <a:bodyPr/>
          <a:lstStyle/>
          <a:p>
            <a:fld id="{8A99CEF0-0273-4E68-B44A-E1886C3DAB80}" type="datetimeFigureOut">
              <a:rPr lang="es-MX" smtClean="0"/>
              <a:t>23/06/2022</a:t>
            </a:fld>
            <a:endParaRPr lang="es-MX"/>
          </a:p>
        </p:txBody>
      </p:sp>
      <p:sp>
        <p:nvSpPr>
          <p:cNvPr id="6" name="Marcador de pie de página 5">
            <a:extLst>
              <a:ext uri="{FF2B5EF4-FFF2-40B4-BE49-F238E27FC236}">
                <a16:creationId xmlns:a16="http://schemas.microsoft.com/office/drawing/2014/main" id="{54861959-151D-CA6F-710B-E05E5078E4F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174F1791-F2A2-D3DD-6C45-87610CF335DD}"/>
              </a:ext>
            </a:extLst>
          </p:cNvPr>
          <p:cNvSpPr>
            <a:spLocks noGrp="1"/>
          </p:cNvSpPr>
          <p:nvPr>
            <p:ph type="sldNum" sz="quarter" idx="12"/>
          </p:nvPr>
        </p:nvSpPr>
        <p:spPr/>
        <p:txBody>
          <a:bodyPr/>
          <a:lstStyle/>
          <a:p>
            <a:fld id="{D1CCEBDD-C619-443D-A11C-BA2669EB1696}" type="slidenum">
              <a:rPr lang="es-MX" smtClean="0"/>
              <a:t>‹Nº›</a:t>
            </a:fld>
            <a:endParaRPr lang="es-MX"/>
          </a:p>
        </p:txBody>
      </p:sp>
    </p:spTree>
    <p:extLst>
      <p:ext uri="{BB962C8B-B14F-4D97-AF65-F5344CB8AC3E}">
        <p14:creationId xmlns:p14="http://schemas.microsoft.com/office/powerpoint/2010/main" val="1748366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CCF04E0-C7DB-0CD7-FF3B-F1CCAA9811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55A261C-3A5F-58D8-1491-AFB0BB66F8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4BE2C4D9-5172-A974-2C7A-1549CFE80B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99CEF0-0273-4E68-B44A-E1886C3DAB80}" type="datetimeFigureOut">
              <a:rPr lang="es-MX" smtClean="0"/>
              <a:t>23/06/2022</a:t>
            </a:fld>
            <a:endParaRPr lang="es-MX"/>
          </a:p>
        </p:txBody>
      </p:sp>
      <p:sp>
        <p:nvSpPr>
          <p:cNvPr id="5" name="Marcador de pie de página 4">
            <a:extLst>
              <a:ext uri="{FF2B5EF4-FFF2-40B4-BE49-F238E27FC236}">
                <a16:creationId xmlns:a16="http://schemas.microsoft.com/office/drawing/2014/main" id="{35046E34-2496-8886-1D6B-963A243BE3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61D86DA9-7769-0303-480D-3025D3EE5B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CCEBDD-C619-443D-A11C-BA2669EB1696}" type="slidenum">
              <a:rPr lang="es-MX" smtClean="0"/>
              <a:t>‹Nº›</a:t>
            </a:fld>
            <a:endParaRPr lang="es-MX"/>
          </a:p>
        </p:txBody>
      </p:sp>
    </p:spTree>
    <p:extLst>
      <p:ext uri="{BB962C8B-B14F-4D97-AF65-F5344CB8AC3E}">
        <p14:creationId xmlns:p14="http://schemas.microsoft.com/office/powerpoint/2010/main" val="1670532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A4530C-2EAB-6099-95B8-2F49BFD22EE2}"/>
              </a:ext>
            </a:extLst>
          </p:cNvPr>
          <p:cNvSpPr>
            <a:spLocks noGrp="1"/>
          </p:cNvSpPr>
          <p:nvPr>
            <p:ph type="ctrTitle"/>
          </p:nvPr>
        </p:nvSpPr>
        <p:spPr/>
        <p:txBody>
          <a:bodyPr/>
          <a:lstStyle/>
          <a:p>
            <a:r>
              <a:rPr lang="es-MX" dirty="0"/>
              <a:t>NIA 315</a:t>
            </a:r>
          </a:p>
        </p:txBody>
      </p:sp>
      <p:sp>
        <p:nvSpPr>
          <p:cNvPr id="3" name="Subtítulo 2">
            <a:extLst>
              <a:ext uri="{FF2B5EF4-FFF2-40B4-BE49-F238E27FC236}">
                <a16:creationId xmlns:a16="http://schemas.microsoft.com/office/drawing/2014/main" id="{DFDBE5C0-2121-72B9-9337-9979CAF4476F}"/>
              </a:ext>
            </a:extLst>
          </p:cNvPr>
          <p:cNvSpPr>
            <a:spLocks noGrp="1"/>
          </p:cNvSpPr>
          <p:nvPr>
            <p:ph type="subTitle" idx="1"/>
          </p:nvPr>
        </p:nvSpPr>
        <p:spPr/>
        <p:txBody>
          <a:bodyPr/>
          <a:lstStyle/>
          <a:p>
            <a:r>
              <a:rPr lang="es-MX" dirty="0"/>
              <a:t>aborda la responsabilidad del auditor para identificar y valorar el riesgo de incorrección material en los estados financieros</a:t>
            </a:r>
          </a:p>
        </p:txBody>
      </p:sp>
    </p:spTree>
    <p:extLst>
      <p:ext uri="{BB962C8B-B14F-4D97-AF65-F5344CB8AC3E}">
        <p14:creationId xmlns:p14="http://schemas.microsoft.com/office/powerpoint/2010/main" val="10783740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5DC4B6-D7EC-CEC1-98B6-F9766A1A3B02}"/>
              </a:ext>
            </a:extLst>
          </p:cNvPr>
          <p:cNvSpPr>
            <a:spLocks noGrp="1"/>
          </p:cNvSpPr>
          <p:nvPr>
            <p:ph type="title"/>
          </p:nvPr>
        </p:nvSpPr>
        <p:spPr/>
        <p:txBody>
          <a:bodyPr/>
          <a:lstStyle/>
          <a:p>
            <a:pPr algn="ctr"/>
            <a:r>
              <a:rPr lang="es-MX" dirty="0"/>
              <a:t>Entorno de control</a:t>
            </a:r>
            <a:br>
              <a:rPr lang="es-MX" dirty="0"/>
            </a:br>
            <a:endParaRPr lang="es-MX" dirty="0"/>
          </a:p>
        </p:txBody>
      </p:sp>
      <p:sp>
        <p:nvSpPr>
          <p:cNvPr id="3" name="Marcador de contenido 2">
            <a:extLst>
              <a:ext uri="{FF2B5EF4-FFF2-40B4-BE49-F238E27FC236}">
                <a16:creationId xmlns:a16="http://schemas.microsoft.com/office/drawing/2014/main" id="{2F81FC73-724D-B13D-F93D-D986A8E63CB4}"/>
              </a:ext>
            </a:extLst>
          </p:cNvPr>
          <p:cNvSpPr>
            <a:spLocks noGrp="1"/>
          </p:cNvSpPr>
          <p:nvPr>
            <p:ph idx="1"/>
          </p:nvPr>
        </p:nvSpPr>
        <p:spPr/>
        <p:txBody>
          <a:bodyPr>
            <a:normAutofit fontScale="85000" lnSpcReduction="20000"/>
          </a:bodyPr>
          <a:lstStyle/>
          <a:p>
            <a:r>
              <a:rPr lang="es-MX" dirty="0"/>
              <a:t>(i) Cómo se llevan a cabo las responsabilidades de supervisión de la dirección, tal como la cultura de la entidad y el compromiso de la dirección con la integridad y los valores éticos;</a:t>
            </a:r>
          </a:p>
          <a:p>
            <a:r>
              <a:rPr lang="es-MX" dirty="0"/>
              <a:t>(</a:t>
            </a:r>
            <a:r>
              <a:rPr lang="es-MX" dirty="0" err="1"/>
              <a:t>ii</a:t>
            </a:r>
            <a:r>
              <a:rPr lang="es-MX" dirty="0"/>
              <a:t>) Cuando los responsables del gobierno de la entidad están separados de la dirección, la independencia y la supervisión del sistema de control interno de la entidad por parte de los responsables del gobierno de la entidad;</a:t>
            </a:r>
          </a:p>
          <a:p>
            <a:r>
              <a:rPr lang="es-MX" dirty="0"/>
              <a:t>(</a:t>
            </a:r>
            <a:r>
              <a:rPr lang="es-MX" dirty="0" err="1"/>
              <a:t>iii</a:t>
            </a:r>
            <a:r>
              <a:rPr lang="es-MX" dirty="0"/>
              <a:t>) La asignación de autoridad y responsabilidad de la entidad;</a:t>
            </a:r>
          </a:p>
          <a:p>
            <a:pPr marL="0" indent="0">
              <a:buNone/>
            </a:pPr>
            <a:endParaRPr lang="es-MX" dirty="0"/>
          </a:p>
          <a:p>
            <a:r>
              <a:rPr lang="es-MX" dirty="0"/>
              <a:t>(</a:t>
            </a:r>
            <a:r>
              <a:rPr lang="es-MX" dirty="0" err="1"/>
              <a:t>iv</a:t>
            </a:r>
            <a:r>
              <a:rPr lang="es-MX" dirty="0"/>
              <a:t>) Cómo la entidad atrae, desarrolla y retiene a personas competentes; </a:t>
            </a:r>
          </a:p>
          <a:p>
            <a:pPr marL="0" indent="0">
              <a:buNone/>
            </a:pPr>
            <a:endParaRPr lang="es-MX" dirty="0"/>
          </a:p>
          <a:p>
            <a:r>
              <a:rPr lang="es-MX" dirty="0"/>
              <a:t>(v) Cómo la entidad responsabiliza a las personas por sus responsabilidades en la búsqueda de los objetivos del sistema de control interno;</a:t>
            </a:r>
          </a:p>
        </p:txBody>
      </p:sp>
    </p:spTree>
    <p:extLst>
      <p:ext uri="{BB962C8B-B14F-4D97-AF65-F5344CB8AC3E}">
        <p14:creationId xmlns:p14="http://schemas.microsoft.com/office/powerpoint/2010/main" val="2447316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28696F-EF58-2F0D-F160-AAA42A4295A3}"/>
              </a:ext>
            </a:extLst>
          </p:cNvPr>
          <p:cNvSpPr>
            <a:spLocks noGrp="1"/>
          </p:cNvSpPr>
          <p:nvPr>
            <p:ph type="title"/>
          </p:nvPr>
        </p:nvSpPr>
        <p:spPr/>
        <p:txBody>
          <a:bodyPr/>
          <a:lstStyle/>
          <a:p>
            <a:r>
              <a:rPr lang="es-MX" dirty="0"/>
              <a:t>Proceso de valoración de riesgos de la entidad</a:t>
            </a:r>
          </a:p>
        </p:txBody>
      </p:sp>
      <p:sp>
        <p:nvSpPr>
          <p:cNvPr id="3" name="Marcador de contenido 2">
            <a:extLst>
              <a:ext uri="{FF2B5EF4-FFF2-40B4-BE49-F238E27FC236}">
                <a16:creationId xmlns:a16="http://schemas.microsoft.com/office/drawing/2014/main" id="{706220B7-4A34-FBFD-2AF5-41E31755007A}"/>
              </a:ext>
            </a:extLst>
          </p:cNvPr>
          <p:cNvSpPr>
            <a:spLocks noGrp="1"/>
          </p:cNvSpPr>
          <p:nvPr>
            <p:ph idx="1"/>
          </p:nvPr>
        </p:nvSpPr>
        <p:spPr/>
        <p:txBody>
          <a:bodyPr>
            <a:normAutofit fontScale="77500" lnSpcReduction="20000"/>
          </a:bodyPr>
          <a:lstStyle/>
          <a:p>
            <a:r>
              <a:rPr lang="es-MX" dirty="0"/>
              <a:t>El auditor obtendrá un conocimiento del proceso de control interno de la entidad relevante para la preparación de los estados financieros al llevar a cabo los procedimientos de valoración de riesgos al:</a:t>
            </a:r>
          </a:p>
          <a:p>
            <a:pPr marL="0" indent="0">
              <a:buNone/>
            </a:pPr>
            <a:endParaRPr lang="es-MX" dirty="0"/>
          </a:p>
          <a:p>
            <a:r>
              <a:rPr lang="es-MX" dirty="0"/>
              <a:t>(a) Conocer el proceso de la entidad para: </a:t>
            </a:r>
          </a:p>
          <a:p>
            <a:r>
              <a:rPr lang="es-MX" dirty="0"/>
              <a:t>(i) La identificación de los riesgos de negocio relevantes para los objetivos de la información financiera; </a:t>
            </a:r>
          </a:p>
          <a:p>
            <a:r>
              <a:rPr lang="es-MX" dirty="0"/>
              <a:t>(</a:t>
            </a:r>
            <a:r>
              <a:rPr lang="es-MX" dirty="0" err="1"/>
              <a:t>ii</a:t>
            </a:r>
            <a:r>
              <a:rPr lang="es-MX" dirty="0"/>
              <a:t>) Evaluar la importancia de esos riesgos, incluida la probabilidad de que ocurran; </a:t>
            </a:r>
          </a:p>
          <a:p>
            <a:r>
              <a:rPr lang="es-MX" dirty="0"/>
              <a:t>(</a:t>
            </a:r>
            <a:r>
              <a:rPr lang="es-MX" dirty="0" err="1"/>
              <a:t>iii</a:t>
            </a:r>
            <a:r>
              <a:rPr lang="es-MX" dirty="0"/>
              <a:t>) Abordar esos riesgos;</a:t>
            </a:r>
          </a:p>
          <a:p>
            <a:pPr marL="0" indent="0">
              <a:buNone/>
            </a:pPr>
            <a:endParaRPr lang="es-MX" dirty="0"/>
          </a:p>
          <a:p>
            <a:r>
              <a:rPr lang="es-MX" dirty="0"/>
              <a:t>(b) Evaluar si el proceso de valoración de riesgos de la entidad es adecuado para las circunstancias de la entidad, considerando la naturaleza y complejidad de la entidad.</a:t>
            </a:r>
          </a:p>
        </p:txBody>
      </p:sp>
    </p:spTree>
    <p:extLst>
      <p:ext uri="{BB962C8B-B14F-4D97-AF65-F5344CB8AC3E}">
        <p14:creationId xmlns:p14="http://schemas.microsoft.com/office/powerpoint/2010/main" val="3129206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6C13B2-814B-26D0-D67C-E7230726EE50}"/>
              </a:ext>
            </a:extLst>
          </p:cNvPr>
          <p:cNvSpPr>
            <a:spLocks noGrp="1"/>
          </p:cNvSpPr>
          <p:nvPr>
            <p:ph type="title"/>
          </p:nvPr>
        </p:nvSpPr>
        <p:spPr/>
        <p:txBody>
          <a:bodyPr/>
          <a:lstStyle/>
          <a:p>
            <a:r>
              <a:rPr lang="es-MX" dirty="0"/>
              <a:t>Proceso de valoración de riesgos de la entidad</a:t>
            </a:r>
          </a:p>
        </p:txBody>
      </p:sp>
      <p:sp>
        <p:nvSpPr>
          <p:cNvPr id="3" name="Marcador de contenido 2">
            <a:extLst>
              <a:ext uri="{FF2B5EF4-FFF2-40B4-BE49-F238E27FC236}">
                <a16:creationId xmlns:a16="http://schemas.microsoft.com/office/drawing/2014/main" id="{C596548A-A06C-3C3D-016E-8626425054A3}"/>
              </a:ext>
            </a:extLst>
          </p:cNvPr>
          <p:cNvSpPr>
            <a:spLocks noGrp="1"/>
          </p:cNvSpPr>
          <p:nvPr>
            <p:ph idx="1"/>
          </p:nvPr>
        </p:nvSpPr>
        <p:spPr/>
        <p:txBody>
          <a:bodyPr/>
          <a:lstStyle/>
          <a:p>
            <a:r>
              <a:rPr lang="es-MX" dirty="0"/>
              <a:t>Si el auditor identifica riesgos de incorrección material que la dirección no identificó, el auditor considerará:</a:t>
            </a:r>
          </a:p>
          <a:p>
            <a:r>
              <a:rPr lang="es-MX" dirty="0"/>
              <a:t>(a) Determinar si cualquiera de esos riesgos son del tipo que el auditor espera que hayan sido identificados por el proceso de valoración de riesgos de la entidad y, de ser así, conocer por qué el proceso de valoración de riesgos de la entidad no identificó esos riesgos de incorrección material; y</a:t>
            </a:r>
          </a:p>
          <a:p>
            <a:r>
              <a:rPr lang="es-MX" dirty="0"/>
              <a:t>(b) Considerar las implicaciones para la evaluación del auditor del apartado 22(b).</a:t>
            </a:r>
          </a:p>
        </p:txBody>
      </p:sp>
    </p:spTree>
    <p:extLst>
      <p:ext uri="{BB962C8B-B14F-4D97-AF65-F5344CB8AC3E}">
        <p14:creationId xmlns:p14="http://schemas.microsoft.com/office/powerpoint/2010/main" val="380041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E92892-DFBC-9DA3-7133-0559C1F6367B}"/>
              </a:ext>
            </a:extLst>
          </p:cNvPr>
          <p:cNvSpPr>
            <a:spLocks noGrp="1"/>
          </p:cNvSpPr>
          <p:nvPr>
            <p:ph type="title"/>
          </p:nvPr>
        </p:nvSpPr>
        <p:spPr/>
        <p:txBody>
          <a:bodyPr/>
          <a:lstStyle/>
          <a:p>
            <a:r>
              <a:rPr lang="es-MX" dirty="0"/>
              <a:t>El proceso de la entidad para el seguimiento del sistema de control interno</a:t>
            </a:r>
          </a:p>
        </p:txBody>
      </p:sp>
      <p:sp>
        <p:nvSpPr>
          <p:cNvPr id="3" name="Marcador de contenido 2">
            <a:extLst>
              <a:ext uri="{FF2B5EF4-FFF2-40B4-BE49-F238E27FC236}">
                <a16:creationId xmlns:a16="http://schemas.microsoft.com/office/drawing/2014/main" id="{CAEBD34C-7D84-010D-3BFB-293389B5AA91}"/>
              </a:ext>
            </a:extLst>
          </p:cNvPr>
          <p:cNvSpPr>
            <a:spLocks noGrp="1"/>
          </p:cNvSpPr>
          <p:nvPr>
            <p:ph idx="1"/>
          </p:nvPr>
        </p:nvSpPr>
        <p:spPr/>
        <p:txBody>
          <a:bodyPr>
            <a:normAutofit fontScale="77500" lnSpcReduction="20000"/>
          </a:bodyPr>
          <a:lstStyle/>
          <a:p>
            <a:r>
              <a:rPr lang="es-MX" dirty="0"/>
              <a:t>El auditor obtendrá un conocimiento del proceso para el seguimiento del sistema de control interno de la entidad relevante para la preparación de los estados financieros al llevar a cabo los procedimientos de valoración de riesgos al:</a:t>
            </a:r>
          </a:p>
          <a:p>
            <a:r>
              <a:rPr lang="es-MX" dirty="0"/>
              <a:t>(a) Conocer aquellos aspectos del proceso de la entidad que abordan:</a:t>
            </a:r>
          </a:p>
          <a:p>
            <a:r>
              <a:rPr lang="es-MX" dirty="0"/>
              <a:t>(i) Evaluaciones continuas y separadas para dar seguimiento a la eficacia de los controles y a la identificación y corrección de las deficiencias de control identificadas; </a:t>
            </a:r>
          </a:p>
          <a:p>
            <a:r>
              <a:rPr lang="es-MX" dirty="0"/>
              <a:t>(</a:t>
            </a:r>
            <a:r>
              <a:rPr lang="es-MX" dirty="0" err="1"/>
              <a:t>ii</a:t>
            </a:r>
            <a:r>
              <a:rPr lang="es-MX" dirty="0"/>
              <a:t>) La función de auditoría interna de la entidad, si la hay, incluida su naturaleza, responsabilidades y actividades; </a:t>
            </a:r>
          </a:p>
          <a:p>
            <a:r>
              <a:rPr lang="es-MX" dirty="0"/>
              <a:t>(b) Conocer las fuentes de la información utilizadas en el proceso de la entidad para dar seguimiento al sistema de control interno, y el fundamento sobre el cual la dirección considera que la información es suficientemente confiable para la finalidad; </a:t>
            </a:r>
          </a:p>
          <a:p>
            <a:r>
              <a:rPr lang="es-MX" dirty="0"/>
              <a:t>(c) Evaluar si el proceso de la entidad para dar seguimiento al sistema de control interno es adecuado a las circunstancias de la entidad considerando la naturaleza y complejidad de la entidad. </a:t>
            </a:r>
          </a:p>
          <a:p>
            <a:pPr marL="0" indent="0">
              <a:buNone/>
            </a:pPr>
            <a:endParaRPr lang="es-MX" dirty="0"/>
          </a:p>
        </p:txBody>
      </p:sp>
    </p:spTree>
    <p:extLst>
      <p:ext uri="{BB962C8B-B14F-4D97-AF65-F5344CB8AC3E}">
        <p14:creationId xmlns:p14="http://schemas.microsoft.com/office/powerpoint/2010/main" val="27331109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19373C-9739-0AB0-0127-670A7E06A688}"/>
              </a:ext>
            </a:extLst>
          </p:cNvPr>
          <p:cNvSpPr>
            <a:spLocks noGrp="1"/>
          </p:cNvSpPr>
          <p:nvPr>
            <p:ph type="title"/>
          </p:nvPr>
        </p:nvSpPr>
        <p:spPr>
          <a:xfrm>
            <a:off x="838200" y="351057"/>
            <a:ext cx="10515600" cy="1325563"/>
          </a:xfrm>
        </p:spPr>
        <p:txBody>
          <a:bodyPr>
            <a:noAutofit/>
          </a:bodyPr>
          <a:lstStyle/>
          <a:p>
            <a:r>
              <a:rPr lang="es-MX" sz="3600" dirty="0"/>
              <a:t>Sistema de información y comunicación y actividades de control </a:t>
            </a:r>
            <a:br>
              <a:rPr lang="es-MX" sz="3600" dirty="0"/>
            </a:br>
            <a:r>
              <a:rPr lang="es-MX" sz="3600" dirty="0"/>
              <a:t>El sistema de información y comunicación</a:t>
            </a:r>
          </a:p>
        </p:txBody>
      </p:sp>
      <p:sp>
        <p:nvSpPr>
          <p:cNvPr id="3" name="Marcador de contenido 2">
            <a:extLst>
              <a:ext uri="{FF2B5EF4-FFF2-40B4-BE49-F238E27FC236}">
                <a16:creationId xmlns:a16="http://schemas.microsoft.com/office/drawing/2014/main" id="{222ACF5A-DEED-057E-00B4-F60EBF317468}"/>
              </a:ext>
            </a:extLst>
          </p:cNvPr>
          <p:cNvSpPr>
            <a:spLocks noGrp="1"/>
          </p:cNvSpPr>
          <p:nvPr>
            <p:ph idx="1"/>
          </p:nvPr>
        </p:nvSpPr>
        <p:spPr/>
        <p:txBody>
          <a:bodyPr>
            <a:normAutofit fontScale="70000" lnSpcReduction="20000"/>
          </a:bodyPr>
          <a:lstStyle/>
          <a:p>
            <a:r>
              <a:rPr lang="es-MX" dirty="0"/>
              <a:t>El auditor obtendrá un conocimiento del sistema de información y comunicación de la entidad relevante para la preparación de los estados financieros al llevar a cabo los procedimientos de valoración de riesgos al:</a:t>
            </a:r>
          </a:p>
          <a:p>
            <a:r>
              <a:rPr lang="es-MX" dirty="0"/>
              <a:t>Conocer las actividades de procesamiento de información de la entidad, incluidos sus datos e información, los recursos que se utilizarán en dichas actividades y las políticas que se definen para las clases significativas de transacciones, saldos contables e información a revelar:</a:t>
            </a:r>
          </a:p>
          <a:p>
            <a:r>
              <a:rPr lang="es-MX" dirty="0"/>
              <a:t>(i) Cómo fluye la información a través del sistema de información de la entidad, incluido cómo:</a:t>
            </a:r>
          </a:p>
          <a:p>
            <a:r>
              <a:rPr lang="es-MX" dirty="0"/>
              <a:t>a. Se inician las transacciones y cómo la información sobre ellas se registra, procesa, corrige, en su caso, se incorpora al libro mayor y se informa en los estados financieros; y</a:t>
            </a:r>
          </a:p>
          <a:p>
            <a:r>
              <a:rPr lang="es-MX" dirty="0"/>
              <a:t>b. La información sobre los hechos y condiciones, que no sean transacciones, se captura, procesa y revela en los estados financieros;</a:t>
            </a:r>
          </a:p>
          <a:p>
            <a:r>
              <a:rPr lang="es-MX" dirty="0"/>
              <a:t>(</a:t>
            </a:r>
            <a:r>
              <a:rPr lang="es-MX" dirty="0" err="1"/>
              <a:t>ii</a:t>
            </a:r>
            <a:r>
              <a:rPr lang="es-MX" dirty="0"/>
              <a:t>) Los registros contables, cuentas específicas en los estados financieros y otros registros de respaldo relacionados con los flujos de información en el sistema de información;</a:t>
            </a:r>
          </a:p>
          <a:p>
            <a:r>
              <a:rPr lang="es-MX" dirty="0"/>
              <a:t>(c) Evaluar si el sistema de información y comunicación de la entidad apoya adecuadamente la preparación de los estados financieros de la entidad de conformidad con el marco de información financiera aplicable.</a:t>
            </a:r>
          </a:p>
        </p:txBody>
      </p:sp>
    </p:spTree>
    <p:extLst>
      <p:ext uri="{BB962C8B-B14F-4D97-AF65-F5344CB8AC3E}">
        <p14:creationId xmlns:p14="http://schemas.microsoft.com/office/powerpoint/2010/main" val="1407853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8CCF0B-EEF6-C3E4-BC70-D5B9282FFD2D}"/>
              </a:ext>
            </a:extLst>
          </p:cNvPr>
          <p:cNvSpPr>
            <a:spLocks noGrp="1"/>
          </p:cNvSpPr>
          <p:nvPr>
            <p:ph type="title"/>
          </p:nvPr>
        </p:nvSpPr>
        <p:spPr/>
        <p:txBody>
          <a:bodyPr/>
          <a:lstStyle/>
          <a:p>
            <a:r>
              <a:rPr lang="es-MX" dirty="0"/>
              <a:t>El sistema de información y comunicación</a:t>
            </a:r>
          </a:p>
        </p:txBody>
      </p:sp>
      <p:sp>
        <p:nvSpPr>
          <p:cNvPr id="3" name="Marcador de contenido 2">
            <a:extLst>
              <a:ext uri="{FF2B5EF4-FFF2-40B4-BE49-F238E27FC236}">
                <a16:creationId xmlns:a16="http://schemas.microsoft.com/office/drawing/2014/main" id="{F7428266-3BA8-CC14-EBBB-0BE59A0A0D51}"/>
              </a:ext>
            </a:extLst>
          </p:cNvPr>
          <p:cNvSpPr>
            <a:spLocks noGrp="1"/>
          </p:cNvSpPr>
          <p:nvPr>
            <p:ph idx="1"/>
          </p:nvPr>
        </p:nvSpPr>
        <p:spPr/>
        <p:txBody>
          <a:bodyPr>
            <a:normAutofit fontScale="92500" lnSpcReduction="20000"/>
          </a:bodyPr>
          <a:lstStyle/>
          <a:p>
            <a:r>
              <a:rPr lang="es-MX" dirty="0"/>
              <a:t>(</a:t>
            </a:r>
            <a:r>
              <a:rPr lang="es-MX" dirty="0" err="1"/>
              <a:t>iii</a:t>
            </a:r>
            <a:r>
              <a:rPr lang="es-MX" dirty="0"/>
              <a:t>) El proceso de información financiera utilizado para preparar los estados financieros de la entidad, incluida la información a revelar; y</a:t>
            </a:r>
          </a:p>
          <a:p>
            <a:r>
              <a:rPr lang="es-MX" dirty="0"/>
              <a:t>(</a:t>
            </a:r>
            <a:r>
              <a:rPr lang="es-MX" dirty="0" err="1"/>
              <a:t>iv</a:t>
            </a:r>
            <a:r>
              <a:rPr lang="es-MX" dirty="0"/>
              <a:t>) Los recursos de la entidad, incluido el entorno de las TI, relevantes a los apartados (a)(i) a (a)(</a:t>
            </a:r>
            <a:r>
              <a:rPr lang="es-MX" dirty="0" err="1"/>
              <a:t>iii</a:t>
            </a:r>
            <a:r>
              <a:rPr lang="es-MX" dirty="0"/>
              <a:t>) anteriores;</a:t>
            </a:r>
          </a:p>
          <a:p>
            <a:r>
              <a:rPr lang="es-MX" dirty="0"/>
              <a:t>(b) Conocer cómo la entidad comunica las cuestiones significativas, que apoyan la preparación de los estados financieros y las responsabilidades de información correspondientes, en el sistema de información y otros componentes del sistema de control interno: (Ref.: Apartados A144‒A145)</a:t>
            </a:r>
          </a:p>
          <a:p>
            <a:r>
              <a:rPr lang="es-MX" dirty="0"/>
              <a:t>(i) Entre personas dentro de la entidad, incluida la forma en cómo se comunican las funciones y responsabilidades de los informes financieros;</a:t>
            </a:r>
          </a:p>
          <a:p>
            <a:r>
              <a:rPr lang="es-MX" dirty="0"/>
              <a:t>(</a:t>
            </a:r>
            <a:r>
              <a:rPr lang="es-MX" dirty="0" err="1"/>
              <a:t>ii</a:t>
            </a:r>
            <a:r>
              <a:rPr lang="es-MX" dirty="0"/>
              <a:t>) Entre la dirección y los responsables del gobierno de la entidad; y</a:t>
            </a:r>
          </a:p>
          <a:p>
            <a:r>
              <a:rPr lang="es-MX" dirty="0"/>
              <a:t>(</a:t>
            </a:r>
            <a:r>
              <a:rPr lang="es-MX" dirty="0" err="1"/>
              <a:t>iii</a:t>
            </a:r>
            <a:r>
              <a:rPr lang="es-MX" dirty="0"/>
              <a:t>) Comunicaciones externas, tales como las realizadas con las autoridades reguladoras;</a:t>
            </a:r>
          </a:p>
        </p:txBody>
      </p:sp>
    </p:spTree>
    <p:extLst>
      <p:ext uri="{BB962C8B-B14F-4D97-AF65-F5344CB8AC3E}">
        <p14:creationId xmlns:p14="http://schemas.microsoft.com/office/powerpoint/2010/main" val="1915593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75930A-D0CA-55E6-63FF-7D13D91B79C7}"/>
              </a:ext>
            </a:extLst>
          </p:cNvPr>
          <p:cNvSpPr>
            <a:spLocks noGrp="1"/>
          </p:cNvSpPr>
          <p:nvPr>
            <p:ph type="title"/>
          </p:nvPr>
        </p:nvSpPr>
        <p:spPr/>
        <p:txBody>
          <a:bodyPr/>
          <a:lstStyle/>
          <a:p>
            <a:r>
              <a:rPr lang="es-MX" dirty="0"/>
              <a:t>Actividades de control</a:t>
            </a:r>
          </a:p>
        </p:txBody>
      </p:sp>
      <p:sp>
        <p:nvSpPr>
          <p:cNvPr id="3" name="Marcador de contenido 2">
            <a:extLst>
              <a:ext uri="{FF2B5EF4-FFF2-40B4-BE49-F238E27FC236}">
                <a16:creationId xmlns:a16="http://schemas.microsoft.com/office/drawing/2014/main" id="{E1D412E3-936E-90BF-776F-2A1552DFB920}"/>
              </a:ext>
            </a:extLst>
          </p:cNvPr>
          <p:cNvSpPr>
            <a:spLocks noGrp="1"/>
          </p:cNvSpPr>
          <p:nvPr>
            <p:ph idx="1"/>
          </p:nvPr>
        </p:nvSpPr>
        <p:spPr>
          <a:xfrm>
            <a:off x="838200" y="1364566"/>
            <a:ext cx="10515600" cy="5128309"/>
          </a:xfrm>
        </p:spPr>
        <p:txBody>
          <a:bodyPr>
            <a:normAutofit fontScale="70000" lnSpcReduction="20000"/>
          </a:bodyPr>
          <a:lstStyle/>
          <a:p>
            <a:r>
              <a:rPr lang="es-MX" dirty="0"/>
              <a:t>El auditor conocerá el componente de las actividades de control, mediante la realización de procedimientos de valoración de riesgos</a:t>
            </a:r>
          </a:p>
          <a:p>
            <a:r>
              <a:rPr lang="es-MX" dirty="0"/>
              <a:t>(a) Identificar los controles que abordan los riesgos de incorrección material en las afirmaciones en el componente de actividades de control de la siguiente manera:</a:t>
            </a:r>
          </a:p>
          <a:p>
            <a:r>
              <a:rPr lang="es-MX" dirty="0"/>
              <a:t>(i) Controles que abordan un riesgo que se determina que es un riesgo significativo; </a:t>
            </a:r>
          </a:p>
          <a:p>
            <a:r>
              <a:rPr lang="es-MX" dirty="0"/>
              <a:t>(</a:t>
            </a:r>
            <a:r>
              <a:rPr lang="es-MX" dirty="0" err="1"/>
              <a:t>ii</a:t>
            </a:r>
            <a:r>
              <a:rPr lang="es-MX" dirty="0"/>
              <a:t>) Los controles sobre los asientos en el libro diario, incluidos aquellos asientos que no son estándar y que se utilizan para registrar transacciones o ajustes no recurrentes o inusuales; </a:t>
            </a:r>
          </a:p>
          <a:p>
            <a:r>
              <a:rPr lang="es-MX" dirty="0"/>
              <a:t>(</a:t>
            </a:r>
            <a:r>
              <a:rPr lang="es-MX" dirty="0" err="1"/>
              <a:t>iii</a:t>
            </a:r>
            <a:r>
              <a:rPr lang="es-MX" dirty="0"/>
              <a:t>) Controles para los cuales el auditor planea probar la eficacia operativa al determinar la naturaleza, momento oportuno y alcance de las pruebas sustantivas, que deben incluir controles que aborden los riesgos para los cuales los procedimientos sustantivos por sí solos no proporcionan evidencia de auditoría suficiente y adecuada; </a:t>
            </a:r>
          </a:p>
          <a:p>
            <a:r>
              <a:rPr lang="es-MX" dirty="0"/>
              <a:t>(</a:t>
            </a:r>
            <a:r>
              <a:rPr lang="es-MX" dirty="0" err="1"/>
              <a:t>iv</a:t>
            </a:r>
            <a:r>
              <a:rPr lang="es-MX" dirty="0"/>
              <a:t>) Otros controles que el auditor considere adecuados para permitirle cumplir los objetivos del</a:t>
            </a:r>
          </a:p>
          <a:p>
            <a:r>
              <a:rPr lang="es-MX" dirty="0"/>
              <a:t>d ) Para cada control identificado en a o c (i) Evaluar si el control está</a:t>
            </a:r>
          </a:p>
          <a:p>
            <a:r>
              <a:rPr lang="es-MX" dirty="0"/>
              <a:t>diseñado eficazmente para abordar el riesgo de incorrección material en las afirmaciones o diseñado eficazmente para apoyar la operación de otros controles; </a:t>
            </a:r>
          </a:p>
          <a:p>
            <a:r>
              <a:rPr lang="es-MX" dirty="0"/>
              <a:t>(</a:t>
            </a:r>
            <a:r>
              <a:rPr lang="es-MX" dirty="0" err="1"/>
              <a:t>ii</a:t>
            </a:r>
            <a:r>
              <a:rPr lang="es-MX" dirty="0"/>
              <a:t>) Determinar si el control ha sido implementado al realizar procedimientos además de la indagación al personal de la entidad</a:t>
            </a:r>
          </a:p>
        </p:txBody>
      </p:sp>
    </p:spTree>
    <p:extLst>
      <p:ext uri="{BB962C8B-B14F-4D97-AF65-F5344CB8AC3E}">
        <p14:creationId xmlns:p14="http://schemas.microsoft.com/office/powerpoint/2010/main" val="29254910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C593ED-265E-B25B-A088-613D5F77E8A3}"/>
              </a:ext>
            </a:extLst>
          </p:cNvPr>
          <p:cNvSpPr>
            <a:spLocks noGrp="1"/>
          </p:cNvSpPr>
          <p:nvPr>
            <p:ph type="title"/>
          </p:nvPr>
        </p:nvSpPr>
        <p:spPr/>
        <p:txBody>
          <a:bodyPr/>
          <a:lstStyle/>
          <a:p>
            <a:r>
              <a:rPr lang="es-MX" dirty="0"/>
              <a:t>Deficiencias de control dentro del sistema de control interno de la entidad</a:t>
            </a:r>
          </a:p>
        </p:txBody>
      </p:sp>
      <p:sp>
        <p:nvSpPr>
          <p:cNvPr id="3" name="Marcador de contenido 2">
            <a:extLst>
              <a:ext uri="{FF2B5EF4-FFF2-40B4-BE49-F238E27FC236}">
                <a16:creationId xmlns:a16="http://schemas.microsoft.com/office/drawing/2014/main" id="{518CB0C4-2D90-F201-523E-1784E3B3FD22}"/>
              </a:ext>
            </a:extLst>
          </p:cNvPr>
          <p:cNvSpPr>
            <a:spLocks noGrp="1"/>
          </p:cNvSpPr>
          <p:nvPr>
            <p:ph idx="1"/>
          </p:nvPr>
        </p:nvSpPr>
        <p:spPr/>
        <p:txBody>
          <a:bodyPr/>
          <a:lstStyle/>
          <a:p>
            <a:endParaRPr lang="es-MX" dirty="0"/>
          </a:p>
          <a:p>
            <a:endParaRPr lang="es-MX" dirty="0"/>
          </a:p>
          <a:p>
            <a:r>
              <a:rPr lang="es-MX" dirty="0"/>
              <a:t>Con fundamento en la evaluación del auditor de cada uno de los componentes del sistema de control interno de la entidad, el auditor determinará si se han identificado una o más deficiencias de control.</a:t>
            </a:r>
          </a:p>
        </p:txBody>
      </p:sp>
    </p:spTree>
    <p:extLst>
      <p:ext uri="{BB962C8B-B14F-4D97-AF65-F5344CB8AC3E}">
        <p14:creationId xmlns:p14="http://schemas.microsoft.com/office/powerpoint/2010/main" val="20555115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015C5B-423D-DC03-2EFE-79A4A4222383}"/>
              </a:ext>
            </a:extLst>
          </p:cNvPr>
          <p:cNvSpPr>
            <a:spLocks noGrp="1"/>
          </p:cNvSpPr>
          <p:nvPr>
            <p:ph type="title"/>
          </p:nvPr>
        </p:nvSpPr>
        <p:spPr/>
        <p:txBody>
          <a:bodyPr/>
          <a:lstStyle/>
          <a:p>
            <a:r>
              <a:rPr lang="es-MX" dirty="0"/>
              <a:t>Identificación y valoración de los riesgos de incorrección material</a:t>
            </a:r>
          </a:p>
        </p:txBody>
      </p:sp>
      <p:sp>
        <p:nvSpPr>
          <p:cNvPr id="3" name="Marcador de contenido 2">
            <a:extLst>
              <a:ext uri="{FF2B5EF4-FFF2-40B4-BE49-F238E27FC236}">
                <a16:creationId xmlns:a16="http://schemas.microsoft.com/office/drawing/2014/main" id="{CC283FAE-C1B6-BEA0-56D9-45D43D83CE29}"/>
              </a:ext>
            </a:extLst>
          </p:cNvPr>
          <p:cNvSpPr>
            <a:spLocks noGrp="1"/>
          </p:cNvSpPr>
          <p:nvPr>
            <p:ph idx="1"/>
          </p:nvPr>
        </p:nvSpPr>
        <p:spPr/>
        <p:txBody>
          <a:bodyPr>
            <a:normAutofit fontScale="92500" lnSpcReduction="10000"/>
          </a:bodyPr>
          <a:lstStyle/>
          <a:p>
            <a:r>
              <a:rPr lang="es-MX" dirty="0"/>
              <a:t>El auditor identificará los riesgos de incorrección material y determinará si existen en: </a:t>
            </a:r>
          </a:p>
          <a:p>
            <a:endParaRPr lang="es-MX" dirty="0"/>
          </a:p>
          <a:p>
            <a:r>
              <a:rPr lang="es-MX" dirty="0"/>
              <a:t>(a) Los estados financieros; </a:t>
            </a:r>
          </a:p>
          <a:p>
            <a:pPr marL="0" indent="0">
              <a:buNone/>
            </a:pPr>
            <a:endParaRPr lang="es-MX" dirty="0"/>
          </a:p>
          <a:p>
            <a:r>
              <a:rPr lang="es-MX" dirty="0"/>
              <a:t>(b) Las afirmaciones sobre las clases de transacciones, saldos contables e información a revelar.</a:t>
            </a:r>
          </a:p>
          <a:p>
            <a:endParaRPr lang="es-MX" dirty="0"/>
          </a:p>
          <a:p>
            <a:r>
              <a:rPr lang="es-MX" dirty="0"/>
              <a:t>El auditor determinará las afirmaciones relevantes y las clases de transacciones, saldos contables e información a revelar correspondientes</a:t>
            </a:r>
          </a:p>
        </p:txBody>
      </p:sp>
    </p:spTree>
    <p:extLst>
      <p:ext uri="{BB962C8B-B14F-4D97-AF65-F5344CB8AC3E}">
        <p14:creationId xmlns:p14="http://schemas.microsoft.com/office/powerpoint/2010/main" val="226677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E63D11-A2D6-8223-80EA-EBC58574A0C3}"/>
              </a:ext>
            </a:extLst>
          </p:cNvPr>
          <p:cNvSpPr>
            <a:spLocks noGrp="1"/>
          </p:cNvSpPr>
          <p:nvPr>
            <p:ph type="title"/>
          </p:nvPr>
        </p:nvSpPr>
        <p:spPr/>
        <p:txBody>
          <a:bodyPr/>
          <a:lstStyle/>
          <a:p>
            <a:r>
              <a:rPr lang="es-MX" dirty="0"/>
              <a:t>Valoración de los riesgos de incorrección material en los estados financieros</a:t>
            </a:r>
          </a:p>
        </p:txBody>
      </p:sp>
      <p:sp>
        <p:nvSpPr>
          <p:cNvPr id="3" name="Marcador de contenido 2">
            <a:extLst>
              <a:ext uri="{FF2B5EF4-FFF2-40B4-BE49-F238E27FC236}">
                <a16:creationId xmlns:a16="http://schemas.microsoft.com/office/drawing/2014/main" id="{86834CF5-42CA-3694-0786-B0814547364E}"/>
              </a:ext>
            </a:extLst>
          </p:cNvPr>
          <p:cNvSpPr>
            <a:spLocks noGrp="1"/>
          </p:cNvSpPr>
          <p:nvPr>
            <p:ph idx="1"/>
          </p:nvPr>
        </p:nvSpPr>
        <p:spPr/>
        <p:txBody>
          <a:bodyPr/>
          <a:lstStyle/>
          <a:p>
            <a:r>
              <a:rPr lang="es-MX" dirty="0"/>
              <a:t>Para los riesgos identificados de incorrección material en los estados financieros, el auditor evaluará los riesgos y: </a:t>
            </a:r>
          </a:p>
          <a:p>
            <a:pPr marL="0" indent="0">
              <a:buNone/>
            </a:pPr>
            <a:endParaRPr lang="es-MX" dirty="0"/>
          </a:p>
          <a:p>
            <a:r>
              <a:rPr lang="es-MX" dirty="0"/>
              <a:t>(a) Determinar si esos riesgos afectan la valoración de los riesgos en las afirmaciones; </a:t>
            </a:r>
          </a:p>
          <a:p>
            <a:endParaRPr lang="es-MX" dirty="0"/>
          </a:p>
          <a:p>
            <a:r>
              <a:rPr lang="es-MX" dirty="0"/>
              <a:t>(b) Evaluar la naturaleza y extensión del efecto general en los estados financieros.</a:t>
            </a:r>
          </a:p>
        </p:txBody>
      </p:sp>
    </p:spTree>
    <p:extLst>
      <p:ext uri="{BB962C8B-B14F-4D97-AF65-F5344CB8AC3E}">
        <p14:creationId xmlns:p14="http://schemas.microsoft.com/office/powerpoint/2010/main" val="1175383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ECFA113-6BD7-0244-33D6-3B1DBFE48A79}"/>
              </a:ext>
            </a:extLst>
          </p:cNvPr>
          <p:cNvSpPr>
            <a:spLocks noGrp="1"/>
          </p:cNvSpPr>
          <p:nvPr>
            <p:ph idx="1"/>
          </p:nvPr>
        </p:nvSpPr>
        <p:spPr>
          <a:xfrm>
            <a:off x="838200" y="506437"/>
            <a:ext cx="10515600" cy="5670526"/>
          </a:xfrm>
        </p:spPr>
        <p:txBody>
          <a:bodyPr/>
          <a:lstStyle/>
          <a:p>
            <a:pPr marL="0" indent="0">
              <a:buNone/>
            </a:pPr>
            <a:endParaRPr lang="es-MX" dirty="0"/>
          </a:p>
          <a:p>
            <a:pPr marL="0" indent="0">
              <a:buNone/>
            </a:pPr>
            <a:r>
              <a:rPr lang="es-MX" dirty="0"/>
              <a:t>El objetivo del auditor es identificar y valorar los riesgos de</a:t>
            </a:r>
          </a:p>
          <a:p>
            <a:pPr marL="0" indent="0">
              <a:buNone/>
            </a:pPr>
            <a:endParaRPr lang="es-MX" dirty="0"/>
          </a:p>
          <a:p>
            <a:pPr marL="0" indent="0">
              <a:buNone/>
            </a:pPr>
            <a:r>
              <a:rPr lang="es-MX" dirty="0"/>
              <a:t> incorrección material, debido a fraude o error, tanto en los estados</a:t>
            </a:r>
          </a:p>
          <a:p>
            <a:pPr marL="0" indent="0">
              <a:buNone/>
            </a:pPr>
            <a:endParaRPr lang="es-MX" dirty="0"/>
          </a:p>
          <a:p>
            <a:pPr marL="0" indent="0">
              <a:buNone/>
            </a:pPr>
            <a:r>
              <a:rPr lang="es-MX" dirty="0"/>
              <a:t> financieros como en las afirmaciones, con la finalidad de proporcionar</a:t>
            </a:r>
          </a:p>
          <a:p>
            <a:pPr marL="0" indent="0">
              <a:buNone/>
            </a:pPr>
            <a:endParaRPr lang="es-MX" dirty="0"/>
          </a:p>
          <a:p>
            <a:pPr marL="0" indent="0">
              <a:buNone/>
            </a:pPr>
            <a:r>
              <a:rPr lang="es-MX" dirty="0"/>
              <a:t> un fundamento para el diseño y la implementación de respuestas a los</a:t>
            </a:r>
          </a:p>
          <a:p>
            <a:pPr marL="0" indent="0">
              <a:buNone/>
            </a:pPr>
            <a:endParaRPr lang="es-MX" dirty="0"/>
          </a:p>
          <a:p>
            <a:pPr marL="0" indent="0">
              <a:buNone/>
            </a:pPr>
            <a:r>
              <a:rPr lang="es-MX" dirty="0"/>
              <a:t> riesgos valorados de incorrección material.</a:t>
            </a:r>
          </a:p>
        </p:txBody>
      </p:sp>
    </p:spTree>
    <p:extLst>
      <p:ext uri="{BB962C8B-B14F-4D97-AF65-F5344CB8AC3E}">
        <p14:creationId xmlns:p14="http://schemas.microsoft.com/office/powerpoint/2010/main" val="37025836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B1831D-CD25-33C5-FE72-60F57C6625B8}"/>
              </a:ext>
            </a:extLst>
          </p:cNvPr>
          <p:cNvSpPr>
            <a:spLocks noGrp="1"/>
          </p:cNvSpPr>
          <p:nvPr>
            <p:ph type="title"/>
          </p:nvPr>
        </p:nvSpPr>
        <p:spPr/>
        <p:txBody>
          <a:bodyPr/>
          <a:lstStyle/>
          <a:p>
            <a:r>
              <a:rPr lang="es-MX" dirty="0"/>
              <a:t>Valoración de los riesgos de incorrección material en las afirmaciones</a:t>
            </a:r>
          </a:p>
        </p:txBody>
      </p:sp>
      <p:sp>
        <p:nvSpPr>
          <p:cNvPr id="3" name="Marcador de contenido 2">
            <a:extLst>
              <a:ext uri="{FF2B5EF4-FFF2-40B4-BE49-F238E27FC236}">
                <a16:creationId xmlns:a16="http://schemas.microsoft.com/office/drawing/2014/main" id="{43162258-E870-BD50-867C-5484CFD11F46}"/>
              </a:ext>
            </a:extLst>
          </p:cNvPr>
          <p:cNvSpPr>
            <a:spLocks noGrp="1"/>
          </p:cNvSpPr>
          <p:nvPr>
            <p:ph idx="1"/>
          </p:nvPr>
        </p:nvSpPr>
        <p:spPr/>
        <p:txBody>
          <a:bodyPr/>
          <a:lstStyle/>
          <a:p>
            <a:r>
              <a:rPr lang="es-MX" dirty="0"/>
              <a:t>Valoración del riesgo inherente </a:t>
            </a:r>
          </a:p>
          <a:p>
            <a:r>
              <a:rPr lang="es-MX" dirty="0"/>
              <a:t>Para los riesgos identificados de incorrección material en las afirmaciones, el auditor valorará el riesgo inherente evaluando la probabilidad y la magnitud de la incorrección. Al hacerlo, el auditor tomará en consideración cómo y el grado en el cual:</a:t>
            </a:r>
          </a:p>
          <a:p>
            <a:r>
              <a:rPr lang="es-MX" dirty="0"/>
              <a:t>(a) Los factores de riesgo inherente afectan la susceptibilidad de las afirmaciones relevantes a incorrecciones; </a:t>
            </a:r>
          </a:p>
          <a:p>
            <a:r>
              <a:rPr lang="es-MX" dirty="0"/>
              <a:t>(b) Los riesgos de incorrección material en los estados financieros afectan la valoración del riesgo inherente para los riesgos de incorrección material en las afirmaciones.</a:t>
            </a:r>
          </a:p>
        </p:txBody>
      </p:sp>
    </p:spTree>
    <p:extLst>
      <p:ext uri="{BB962C8B-B14F-4D97-AF65-F5344CB8AC3E}">
        <p14:creationId xmlns:p14="http://schemas.microsoft.com/office/powerpoint/2010/main" val="33418512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681177-5A2D-3015-B965-AD4D97C6E5EE}"/>
              </a:ext>
            </a:extLst>
          </p:cNvPr>
          <p:cNvSpPr>
            <a:spLocks noGrp="1"/>
          </p:cNvSpPr>
          <p:nvPr>
            <p:ph type="title"/>
          </p:nvPr>
        </p:nvSpPr>
        <p:spPr/>
        <p:txBody>
          <a:bodyPr/>
          <a:lstStyle/>
          <a:p>
            <a:r>
              <a:rPr lang="es-MX" dirty="0"/>
              <a:t>Valoración de los riesgos de incorrección material en las afirmaciones</a:t>
            </a:r>
          </a:p>
        </p:txBody>
      </p:sp>
      <p:sp>
        <p:nvSpPr>
          <p:cNvPr id="3" name="Marcador de contenido 2">
            <a:extLst>
              <a:ext uri="{FF2B5EF4-FFF2-40B4-BE49-F238E27FC236}">
                <a16:creationId xmlns:a16="http://schemas.microsoft.com/office/drawing/2014/main" id="{A6280114-A801-ADF7-A94B-573241D1A51C}"/>
              </a:ext>
            </a:extLst>
          </p:cNvPr>
          <p:cNvSpPr>
            <a:spLocks noGrp="1"/>
          </p:cNvSpPr>
          <p:nvPr>
            <p:ph idx="1"/>
          </p:nvPr>
        </p:nvSpPr>
        <p:spPr/>
        <p:txBody>
          <a:bodyPr/>
          <a:lstStyle/>
          <a:p>
            <a:r>
              <a:rPr lang="es-MX" dirty="0"/>
              <a:t>El auditor determinará si cualquiera de los riesgos valorados de incorrección material son riesgos significativos. </a:t>
            </a:r>
          </a:p>
          <a:p>
            <a:pPr marL="0" indent="0">
              <a:buNone/>
            </a:pPr>
            <a:endParaRPr lang="es-MX" dirty="0"/>
          </a:p>
          <a:p>
            <a:r>
              <a:rPr lang="es-MX" dirty="0"/>
              <a:t>El auditor determinará si los procedimientos sustantivos por sí solos no pueden proporcionar evidencia de auditoría suficiente y adecuada para cualquiera de los riesgos de incorrección material en las afirmaciones</a:t>
            </a:r>
          </a:p>
        </p:txBody>
      </p:sp>
    </p:spTree>
    <p:extLst>
      <p:ext uri="{BB962C8B-B14F-4D97-AF65-F5344CB8AC3E}">
        <p14:creationId xmlns:p14="http://schemas.microsoft.com/office/powerpoint/2010/main" val="40161801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D9936C-DF68-B215-B06D-147A78C05DAF}"/>
              </a:ext>
            </a:extLst>
          </p:cNvPr>
          <p:cNvSpPr>
            <a:spLocks noGrp="1"/>
          </p:cNvSpPr>
          <p:nvPr>
            <p:ph type="title"/>
          </p:nvPr>
        </p:nvSpPr>
        <p:spPr/>
        <p:txBody>
          <a:bodyPr/>
          <a:lstStyle/>
          <a:p>
            <a:r>
              <a:rPr lang="es-MX" dirty="0"/>
              <a:t>Valoración del riesgo de control</a:t>
            </a:r>
          </a:p>
        </p:txBody>
      </p:sp>
      <p:sp>
        <p:nvSpPr>
          <p:cNvPr id="3" name="Marcador de contenido 2">
            <a:extLst>
              <a:ext uri="{FF2B5EF4-FFF2-40B4-BE49-F238E27FC236}">
                <a16:creationId xmlns:a16="http://schemas.microsoft.com/office/drawing/2014/main" id="{23168D22-8329-F531-6698-74279B27BEC4}"/>
              </a:ext>
            </a:extLst>
          </p:cNvPr>
          <p:cNvSpPr>
            <a:spLocks noGrp="1"/>
          </p:cNvSpPr>
          <p:nvPr>
            <p:ph idx="1"/>
          </p:nvPr>
        </p:nvSpPr>
        <p:spPr/>
        <p:txBody>
          <a:bodyPr/>
          <a:lstStyle/>
          <a:p>
            <a:endParaRPr lang="es-MX" dirty="0"/>
          </a:p>
          <a:p>
            <a:endParaRPr lang="es-MX" dirty="0"/>
          </a:p>
          <a:p>
            <a:r>
              <a:rPr lang="es-MX" dirty="0"/>
              <a:t>Si el auditor planea probar la eficacia operativa de los controles, deberá valorar el riesgo de control. Si el auditor no planea probar la eficacia operativa de los controles, la valoración del auditor del riesgo de control debe ser tal que la valoración del riesgo de incorrección material sea la misma que la valoración del riesgo inherente</a:t>
            </a:r>
          </a:p>
        </p:txBody>
      </p:sp>
    </p:spTree>
    <p:extLst>
      <p:ext uri="{BB962C8B-B14F-4D97-AF65-F5344CB8AC3E}">
        <p14:creationId xmlns:p14="http://schemas.microsoft.com/office/powerpoint/2010/main" val="29455515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932CDD-0FCE-77C7-DFAA-A3CB02681382}"/>
              </a:ext>
            </a:extLst>
          </p:cNvPr>
          <p:cNvSpPr>
            <a:spLocks noGrp="1"/>
          </p:cNvSpPr>
          <p:nvPr>
            <p:ph type="title"/>
          </p:nvPr>
        </p:nvSpPr>
        <p:spPr/>
        <p:txBody>
          <a:bodyPr/>
          <a:lstStyle/>
          <a:p>
            <a:r>
              <a:rPr lang="es-MX" dirty="0"/>
              <a:t>Evaluar la evidencia de auditoría obtenida de los procedimientos de valoración de riesgos</a:t>
            </a:r>
          </a:p>
        </p:txBody>
      </p:sp>
      <p:sp>
        <p:nvSpPr>
          <p:cNvPr id="3" name="Marcador de contenido 2">
            <a:extLst>
              <a:ext uri="{FF2B5EF4-FFF2-40B4-BE49-F238E27FC236}">
                <a16:creationId xmlns:a16="http://schemas.microsoft.com/office/drawing/2014/main" id="{13917F19-3E71-1833-09D2-463AC91E0273}"/>
              </a:ext>
            </a:extLst>
          </p:cNvPr>
          <p:cNvSpPr>
            <a:spLocks noGrp="1"/>
          </p:cNvSpPr>
          <p:nvPr>
            <p:ph idx="1"/>
          </p:nvPr>
        </p:nvSpPr>
        <p:spPr/>
        <p:txBody>
          <a:bodyPr/>
          <a:lstStyle/>
          <a:p>
            <a:r>
              <a:rPr lang="es-MX" dirty="0"/>
              <a:t>El auditor evaluará si la evidencia de auditoría obtenida de los procedimientos de valoración de riesgos proporciona un fundamento adecuado para la identificación y valoración de riesgos de incorrección material. Si no, el auditor llevará a cabo procedimientos de valoración de riesgos adicionales hasta obtener evidencia de auditoría que proporcione ese fundamento. Al identificar y valorar los riesgos de incorrección material, el auditor tomará en cuenta toda la evidencia de auditoría obtenida de los procedimientos de valoración de riesgos, ya sea corroborativa o contradictoria para las afirmaciones hechas por la dirección.</a:t>
            </a:r>
          </a:p>
        </p:txBody>
      </p:sp>
    </p:spTree>
    <p:extLst>
      <p:ext uri="{BB962C8B-B14F-4D97-AF65-F5344CB8AC3E}">
        <p14:creationId xmlns:p14="http://schemas.microsoft.com/office/powerpoint/2010/main" val="14172470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E293C5-C809-34C7-4E14-EF769C99527F}"/>
              </a:ext>
            </a:extLst>
          </p:cNvPr>
          <p:cNvSpPr>
            <a:spLocks noGrp="1"/>
          </p:cNvSpPr>
          <p:nvPr>
            <p:ph type="title"/>
          </p:nvPr>
        </p:nvSpPr>
        <p:spPr/>
        <p:txBody>
          <a:bodyPr>
            <a:normAutofit fontScale="90000"/>
          </a:bodyPr>
          <a:lstStyle/>
          <a:p>
            <a:r>
              <a:rPr lang="es-MX" dirty="0"/>
              <a:t>Clases de transacciones, saldos contables e información a revelar que no es significativa pero que es material</a:t>
            </a:r>
          </a:p>
        </p:txBody>
      </p:sp>
      <p:sp>
        <p:nvSpPr>
          <p:cNvPr id="3" name="Marcador de contenido 2">
            <a:extLst>
              <a:ext uri="{FF2B5EF4-FFF2-40B4-BE49-F238E27FC236}">
                <a16:creationId xmlns:a16="http://schemas.microsoft.com/office/drawing/2014/main" id="{001B34DB-B389-0A7A-E48D-53F5491DC12A}"/>
              </a:ext>
            </a:extLst>
          </p:cNvPr>
          <p:cNvSpPr>
            <a:spLocks noGrp="1"/>
          </p:cNvSpPr>
          <p:nvPr>
            <p:ph idx="1"/>
          </p:nvPr>
        </p:nvSpPr>
        <p:spPr/>
        <p:txBody>
          <a:bodyPr/>
          <a:lstStyle/>
          <a:p>
            <a:r>
              <a:rPr lang="es-MX" dirty="0"/>
              <a:t>Para las clases de transacciones, saldos contables e información a revelar materiales, que no han sido identificadas como clases de transacciones, saldos contables e información a revelar significativas, el auditor evaluará si su determinación continúa siendo adecuada.</a:t>
            </a:r>
          </a:p>
        </p:txBody>
      </p:sp>
    </p:spTree>
    <p:extLst>
      <p:ext uri="{BB962C8B-B14F-4D97-AF65-F5344CB8AC3E}">
        <p14:creationId xmlns:p14="http://schemas.microsoft.com/office/powerpoint/2010/main" val="19892895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E7CD47-0B97-2873-1FD5-D6CD552FB9F7}"/>
              </a:ext>
            </a:extLst>
          </p:cNvPr>
          <p:cNvSpPr>
            <a:spLocks noGrp="1"/>
          </p:cNvSpPr>
          <p:nvPr>
            <p:ph type="title"/>
          </p:nvPr>
        </p:nvSpPr>
        <p:spPr/>
        <p:txBody>
          <a:bodyPr/>
          <a:lstStyle/>
          <a:p>
            <a:r>
              <a:rPr lang="es-MX" dirty="0"/>
              <a:t>Revisión de la valoración del riesgo</a:t>
            </a:r>
          </a:p>
        </p:txBody>
      </p:sp>
      <p:sp>
        <p:nvSpPr>
          <p:cNvPr id="3" name="Marcador de contenido 2">
            <a:extLst>
              <a:ext uri="{FF2B5EF4-FFF2-40B4-BE49-F238E27FC236}">
                <a16:creationId xmlns:a16="http://schemas.microsoft.com/office/drawing/2014/main" id="{EA9C230D-0AD0-258B-30CB-496141C60320}"/>
              </a:ext>
            </a:extLst>
          </p:cNvPr>
          <p:cNvSpPr>
            <a:spLocks noGrp="1"/>
          </p:cNvSpPr>
          <p:nvPr>
            <p:ph idx="1"/>
          </p:nvPr>
        </p:nvSpPr>
        <p:spPr/>
        <p:txBody>
          <a:bodyPr/>
          <a:lstStyle/>
          <a:p>
            <a:endParaRPr lang="es-MX" dirty="0"/>
          </a:p>
          <a:p>
            <a:endParaRPr lang="es-MX" dirty="0"/>
          </a:p>
          <a:p>
            <a:endParaRPr lang="es-MX" dirty="0"/>
          </a:p>
          <a:p>
            <a:r>
              <a:rPr lang="es-MX" dirty="0"/>
              <a:t>Si el auditor obtiene información nueva que es congruente con la evidencia de auditoría sobre la cual el auditor originalmente fundamentó la identificación o valoración de los riesgos de incorrección material, el auditor revisará la identificación o valoración</a:t>
            </a:r>
          </a:p>
        </p:txBody>
      </p:sp>
    </p:spTree>
    <p:extLst>
      <p:ext uri="{BB962C8B-B14F-4D97-AF65-F5344CB8AC3E}">
        <p14:creationId xmlns:p14="http://schemas.microsoft.com/office/powerpoint/2010/main" val="1914869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63689E-4F46-F2EA-E766-EF4F7737B077}"/>
              </a:ext>
            </a:extLst>
          </p:cNvPr>
          <p:cNvSpPr>
            <a:spLocks noGrp="1"/>
          </p:cNvSpPr>
          <p:nvPr>
            <p:ph type="title"/>
          </p:nvPr>
        </p:nvSpPr>
        <p:spPr/>
        <p:txBody>
          <a:bodyPr/>
          <a:lstStyle/>
          <a:p>
            <a:r>
              <a:rPr lang="es-MX" dirty="0"/>
              <a:t>Documentación</a:t>
            </a:r>
          </a:p>
        </p:txBody>
      </p:sp>
      <p:sp>
        <p:nvSpPr>
          <p:cNvPr id="3" name="Marcador de contenido 2">
            <a:extLst>
              <a:ext uri="{FF2B5EF4-FFF2-40B4-BE49-F238E27FC236}">
                <a16:creationId xmlns:a16="http://schemas.microsoft.com/office/drawing/2014/main" id="{11F89119-FFF8-EF5C-74C9-68595929C5C3}"/>
              </a:ext>
            </a:extLst>
          </p:cNvPr>
          <p:cNvSpPr>
            <a:spLocks noGrp="1"/>
          </p:cNvSpPr>
          <p:nvPr>
            <p:ph idx="1"/>
          </p:nvPr>
        </p:nvSpPr>
        <p:spPr/>
        <p:txBody>
          <a:bodyPr>
            <a:normAutofit fontScale="77500" lnSpcReduction="20000"/>
          </a:bodyPr>
          <a:lstStyle/>
          <a:p>
            <a:r>
              <a:rPr lang="es-MX" dirty="0"/>
              <a:t>El auditor incluirá en la documentación de auditoría:</a:t>
            </a:r>
          </a:p>
          <a:p>
            <a:endParaRPr lang="es-MX" dirty="0"/>
          </a:p>
          <a:p>
            <a:r>
              <a:rPr lang="es-MX" dirty="0"/>
              <a:t>(a) La discusión entre el equipo del encargo y las decisiones importantes alcanzadas;</a:t>
            </a:r>
          </a:p>
          <a:p>
            <a:r>
              <a:rPr lang="es-MX" dirty="0"/>
              <a:t>(b) Elementos clave del conocimiento del auditor de conformidad con los apartados 19, 21, 22, 24 y 25; las fuentes de información de las cuales obtuvo el conocimiento; y los procedimientos de valoración de riesgos realizados;</a:t>
            </a:r>
          </a:p>
          <a:p>
            <a:r>
              <a:rPr lang="es-MX" dirty="0"/>
              <a:t>(c) La evaluación del diseño de los controles identificados, y la determinación de si tales controles han sido implementados de conformidad con los requerimientos del apartado 26; y</a:t>
            </a:r>
          </a:p>
          <a:p>
            <a:r>
              <a:rPr lang="es-MX" dirty="0"/>
              <a:t>(d) La identificación y valoración de riesgos de incorrección material en los estados financieros y en las afirmaciones, incluidos los riesgos significativos y los riesgos por los cuales los procedimientos sustantivos por sí solos no pueden proporcionar evidencia de auditoría suficiente y adecuada y la justificación de los juicios </a:t>
            </a:r>
            <a:r>
              <a:rPr lang="es-MX"/>
              <a:t>importantes realizados</a:t>
            </a:r>
            <a:endParaRPr lang="es-MX" dirty="0"/>
          </a:p>
        </p:txBody>
      </p:sp>
    </p:spTree>
    <p:extLst>
      <p:ext uri="{BB962C8B-B14F-4D97-AF65-F5344CB8AC3E}">
        <p14:creationId xmlns:p14="http://schemas.microsoft.com/office/powerpoint/2010/main" val="2061929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644EA7-67AA-3E2F-CC79-DC4AA777D690}"/>
              </a:ext>
            </a:extLst>
          </p:cNvPr>
          <p:cNvSpPr>
            <a:spLocks noGrp="1"/>
          </p:cNvSpPr>
          <p:nvPr>
            <p:ph type="title"/>
          </p:nvPr>
        </p:nvSpPr>
        <p:spPr/>
        <p:txBody>
          <a:bodyPr>
            <a:normAutofit fontScale="90000"/>
          </a:bodyPr>
          <a:lstStyle/>
          <a:p>
            <a:r>
              <a:rPr lang="es-MX" dirty="0"/>
              <a:t>Procedimientos de valoración del riesgo y actividades relacionadas</a:t>
            </a:r>
            <a:br>
              <a:rPr lang="es-MX" dirty="0"/>
            </a:br>
            <a:endParaRPr lang="es-MX" dirty="0"/>
          </a:p>
        </p:txBody>
      </p:sp>
      <p:sp>
        <p:nvSpPr>
          <p:cNvPr id="3" name="Marcador de contenido 2">
            <a:extLst>
              <a:ext uri="{FF2B5EF4-FFF2-40B4-BE49-F238E27FC236}">
                <a16:creationId xmlns:a16="http://schemas.microsoft.com/office/drawing/2014/main" id="{4F9EA3C6-03B0-9F30-BD82-D18E7AA5A839}"/>
              </a:ext>
            </a:extLst>
          </p:cNvPr>
          <p:cNvSpPr>
            <a:spLocks noGrp="1"/>
          </p:cNvSpPr>
          <p:nvPr>
            <p:ph idx="1"/>
          </p:nvPr>
        </p:nvSpPr>
        <p:spPr/>
        <p:txBody>
          <a:bodyPr/>
          <a:lstStyle/>
          <a:p>
            <a:pPr marL="0" indent="0">
              <a:buNone/>
            </a:pPr>
            <a:r>
              <a:rPr lang="es-MX" dirty="0"/>
              <a:t>El auditor diseñará y llevará a cabo los procedimientos de valoración de riesgos para obtener evidencia de auditoría que proporcione un fundamento adecuado para: </a:t>
            </a:r>
          </a:p>
          <a:p>
            <a:r>
              <a:rPr lang="es-MX" dirty="0"/>
              <a:t>(a) La identificación y valoración de los riesgos de incorrección material, debido a fraude o error, en los estados financieros y en las afirmaciones; y</a:t>
            </a:r>
          </a:p>
          <a:p>
            <a:r>
              <a:rPr lang="es-MX" dirty="0"/>
              <a:t>(b) los procedimientos de auditoría posteriores de conformidad con la NIA 330.</a:t>
            </a:r>
          </a:p>
        </p:txBody>
      </p:sp>
    </p:spTree>
    <p:extLst>
      <p:ext uri="{BB962C8B-B14F-4D97-AF65-F5344CB8AC3E}">
        <p14:creationId xmlns:p14="http://schemas.microsoft.com/office/powerpoint/2010/main" val="1787535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6A3CF5-33FE-B6CC-9366-4D19603029E7}"/>
              </a:ext>
            </a:extLst>
          </p:cNvPr>
          <p:cNvSpPr>
            <a:spLocks noGrp="1"/>
          </p:cNvSpPr>
          <p:nvPr>
            <p:ph type="title"/>
          </p:nvPr>
        </p:nvSpPr>
        <p:spPr/>
        <p:txBody>
          <a:bodyPr/>
          <a:lstStyle/>
          <a:p>
            <a:r>
              <a:rPr lang="es-MX" dirty="0"/>
              <a:t>Procedimientos de valoración del riesgo y actividades relacionadas</a:t>
            </a:r>
          </a:p>
        </p:txBody>
      </p:sp>
      <p:sp>
        <p:nvSpPr>
          <p:cNvPr id="3" name="Marcador de contenido 2">
            <a:extLst>
              <a:ext uri="{FF2B5EF4-FFF2-40B4-BE49-F238E27FC236}">
                <a16:creationId xmlns:a16="http://schemas.microsoft.com/office/drawing/2014/main" id="{4ADDA1CB-4637-7F51-02A3-95786836CB0F}"/>
              </a:ext>
            </a:extLst>
          </p:cNvPr>
          <p:cNvSpPr>
            <a:spLocks noGrp="1"/>
          </p:cNvSpPr>
          <p:nvPr>
            <p:ph idx="1"/>
          </p:nvPr>
        </p:nvSpPr>
        <p:spPr/>
        <p:txBody>
          <a:bodyPr>
            <a:normAutofit/>
          </a:bodyPr>
          <a:lstStyle/>
          <a:p>
            <a:pPr marL="0" indent="0">
              <a:buNone/>
            </a:pPr>
            <a:r>
              <a:rPr lang="es-MX" dirty="0"/>
              <a:t>Los procedimientos de valoración del riesgo incluirán los siguientes : </a:t>
            </a:r>
          </a:p>
          <a:p>
            <a:pPr marL="0" indent="0">
              <a:buNone/>
            </a:pPr>
            <a:endParaRPr lang="es-MX" dirty="0"/>
          </a:p>
          <a:p>
            <a:r>
              <a:rPr lang="es-MX" dirty="0"/>
              <a:t>(a) Indagaciones de la dirección y de otras personas adecuadas dentro de la entidad , incluidas la s personas dentro de la función de auditoría interna si la función existe. </a:t>
            </a:r>
          </a:p>
          <a:p>
            <a:endParaRPr lang="es-MX" dirty="0"/>
          </a:p>
          <a:p>
            <a:r>
              <a:rPr lang="es-MX" dirty="0"/>
              <a:t>(b) Procedimientos analíticos . </a:t>
            </a:r>
          </a:p>
          <a:p>
            <a:pPr marL="0" indent="0">
              <a:buNone/>
            </a:pPr>
            <a:endParaRPr lang="es-MX" dirty="0"/>
          </a:p>
          <a:p>
            <a:r>
              <a:rPr lang="es-MX" dirty="0"/>
              <a:t>(c) Observación e inspección . </a:t>
            </a:r>
          </a:p>
        </p:txBody>
      </p:sp>
    </p:spTree>
    <p:extLst>
      <p:ext uri="{BB962C8B-B14F-4D97-AF65-F5344CB8AC3E}">
        <p14:creationId xmlns:p14="http://schemas.microsoft.com/office/powerpoint/2010/main" val="414149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8748CD-6475-0A89-488B-FDFE24C9AD07}"/>
              </a:ext>
            </a:extLst>
          </p:cNvPr>
          <p:cNvSpPr>
            <a:spLocks noGrp="1"/>
          </p:cNvSpPr>
          <p:nvPr>
            <p:ph type="title"/>
          </p:nvPr>
        </p:nvSpPr>
        <p:spPr/>
        <p:txBody>
          <a:bodyPr/>
          <a:lstStyle/>
          <a:p>
            <a:pPr algn="ctr"/>
            <a:r>
              <a:rPr lang="es-MX" dirty="0"/>
              <a:t>Información de otras fuentes</a:t>
            </a:r>
            <a:br>
              <a:rPr lang="es-MX" dirty="0"/>
            </a:br>
            <a:endParaRPr lang="es-MX" dirty="0"/>
          </a:p>
        </p:txBody>
      </p:sp>
      <p:sp>
        <p:nvSpPr>
          <p:cNvPr id="3" name="Marcador de contenido 2">
            <a:extLst>
              <a:ext uri="{FF2B5EF4-FFF2-40B4-BE49-F238E27FC236}">
                <a16:creationId xmlns:a16="http://schemas.microsoft.com/office/drawing/2014/main" id="{92615221-C336-BED8-0A80-6258F75714EA}"/>
              </a:ext>
            </a:extLst>
          </p:cNvPr>
          <p:cNvSpPr>
            <a:spLocks noGrp="1"/>
          </p:cNvSpPr>
          <p:nvPr>
            <p:ph idx="1"/>
          </p:nvPr>
        </p:nvSpPr>
        <p:spPr/>
        <p:txBody>
          <a:bodyPr>
            <a:normAutofit fontScale="92500" lnSpcReduction="20000"/>
          </a:bodyPr>
          <a:lstStyle/>
          <a:p>
            <a:pPr marL="0" indent="0">
              <a:buNone/>
            </a:pPr>
            <a:r>
              <a:rPr lang="es-MX" dirty="0"/>
              <a:t>Al obtener evidencia de auditoría de conformidad con el apartado 13, el auditor considerará información de: </a:t>
            </a:r>
          </a:p>
          <a:p>
            <a:pPr marL="0" indent="0">
              <a:buNone/>
            </a:pPr>
            <a:endParaRPr lang="es-MX" dirty="0"/>
          </a:p>
          <a:p>
            <a:r>
              <a:rPr lang="es-MX" dirty="0"/>
              <a:t>(a) Los procedimientos del auditor con respecto a la aceptación o continuación de la relación con el cliente o del encargo de auditoría; y</a:t>
            </a:r>
          </a:p>
          <a:p>
            <a:r>
              <a:rPr lang="es-MX" dirty="0"/>
              <a:t>(b) Cuando corresponda, otros encargos realizados para la entidad por el socio del encargo.</a:t>
            </a:r>
          </a:p>
          <a:p>
            <a:r>
              <a:rPr lang="es-MX" dirty="0"/>
              <a:t>Cuando el auditor tiene la intención de utilizar información obtenida de la experiencia previa del auditor con la entidad y de los procedimientos de auditoría realizados en auditorías anteriores, el auditor deberá evaluar si dicha información sigue siendo relevante y confiable como evidencia de auditoría para la auditoría actual. </a:t>
            </a:r>
          </a:p>
        </p:txBody>
      </p:sp>
    </p:spTree>
    <p:extLst>
      <p:ext uri="{BB962C8B-B14F-4D97-AF65-F5344CB8AC3E}">
        <p14:creationId xmlns:p14="http://schemas.microsoft.com/office/powerpoint/2010/main" val="1662260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2D42A7-38EE-A1CC-CA1D-DB3052FD3264}"/>
              </a:ext>
            </a:extLst>
          </p:cNvPr>
          <p:cNvSpPr>
            <a:spLocks noGrp="1"/>
          </p:cNvSpPr>
          <p:nvPr>
            <p:ph type="title"/>
          </p:nvPr>
        </p:nvSpPr>
        <p:spPr/>
        <p:txBody>
          <a:bodyPr/>
          <a:lstStyle/>
          <a:p>
            <a:r>
              <a:rPr lang="es-MX" dirty="0"/>
              <a:t>Discusiones del equipo del encargo</a:t>
            </a:r>
          </a:p>
        </p:txBody>
      </p:sp>
      <p:sp>
        <p:nvSpPr>
          <p:cNvPr id="3" name="Marcador de contenido 2">
            <a:extLst>
              <a:ext uri="{FF2B5EF4-FFF2-40B4-BE49-F238E27FC236}">
                <a16:creationId xmlns:a16="http://schemas.microsoft.com/office/drawing/2014/main" id="{669EEC41-0A71-827E-F022-D7CBE8BCD061}"/>
              </a:ext>
            </a:extLst>
          </p:cNvPr>
          <p:cNvSpPr>
            <a:spLocks noGrp="1"/>
          </p:cNvSpPr>
          <p:nvPr>
            <p:ph idx="1"/>
          </p:nvPr>
        </p:nvSpPr>
        <p:spPr/>
        <p:txBody>
          <a:bodyPr/>
          <a:lstStyle/>
          <a:p>
            <a:r>
              <a:rPr lang="es-MX" dirty="0"/>
              <a:t>El socio del encargo y otros miembros clave del equipo del encargo deberán discutir la aplicación del marco de información financiera aplicable y la susceptibilidad de los estados financieros de la entidad a incorrecciones materiales. </a:t>
            </a:r>
          </a:p>
          <a:p>
            <a:pPr marL="0" indent="0">
              <a:buNone/>
            </a:pPr>
            <a:endParaRPr lang="es-MX" dirty="0"/>
          </a:p>
          <a:p>
            <a:r>
              <a:rPr lang="es-MX" dirty="0"/>
              <a:t> Cuando hay miembros del equipo del encargo que no participan en la discusión del equipo del encargo, el socio del encargo determinará qué cuestiones se comunicarán a esos miembros.</a:t>
            </a:r>
          </a:p>
        </p:txBody>
      </p:sp>
    </p:spTree>
    <p:extLst>
      <p:ext uri="{BB962C8B-B14F-4D97-AF65-F5344CB8AC3E}">
        <p14:creationId xmlns:p14="http://schemas.microsoft.com/office/powerpoint/2010/main" val="1955171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DC80FE-7914-58AC-2608-83A113E943B8}"/>
              </a:ext>
            </a:extLst>
          </p:cNvPr>
          <p:cNvSpPr>
            <a:spLocks noGrp="1"/>
          </p:cNvSpPr>
          <p:nvPr>
            <p:ph type="title"/>
          </p:nvPr>
        </p:nvSpPr>
        <p:spPr/>
        <p:txBody>
          <a:bodyPr>
            <a:normAutofit/>
          </a:bodyPr>
          <a:lstStyle/>
          <a:p>
            <a:r>
              <a:rPr lang="es-MX" sz="2000" dirty="0"/>
              <a:t>Obtener un conocimiento de la entidad y su entorno, el marco de información financiera aplicable y el sistema de control interno de la entidad</a:t>
            </a:r>
          </a:p>
        </p:txBody>
      </p:sp>
      <p:sp>
        <p:nvSpPr>
          <p:cNvPr id="3" name="Marcador de contenido 2">
            <a:extLst>
              <a:ext uri="{FF2B5EF4-FFF2-40B4-BE49-F238E27FC236}">
                <a16:creationId xmlns:a16="http://schemas.microsoft.com/office/drawing/2014/main" id="{723BDC92-13B9-2112-7819-337DD60D807E}"/>
              </a:ext>
            </a:extLst>
          </p:cNvPr>
          <p:cNvSpPr>
            <a:spLocks noGrp="1"/>
          </p:cNvSpPr>
          <p:nvPr>
            <p:ph idx="1"/>
          </p:nvPr>
        </p:nvSpPr>
        <p:spPr>
          <a:xfrm>
            <a:off x="838200" y="1350499"/>
            <a:ext cx="10515600" cy="5142376"/>
          </a:xfrm>
        </p:spPr>
        <p:txBody>
          <a:bodyPr>
            <a:normAutofit fontScale="70000" lnSpcReduction="20000"/>
          </a:bodyPr>
          <a:lstStyle/>
          <a:p>
            <a:pPr marL="0" indent="0">
              <a:buNone/>
            </a:pPr>
            <a:r>
              <a:rPr lang="es-MX" dirty="0"/>
              <a:t>El auditor realizará procedimientos de valoración de riesgos para obtener un conocimiento sobre si la dirección:</a:t>
            </a:r>
          </a:p>
          <a:p>
            <a:r>
              <a:rPr lang="es-MX" dirty="0"/>
              <a:t>(a) Los siguientes aspectos de la entidad y su entorno:</a:t>
            </a:r>
          </a:p>
          <a:p>
            <a:endParaRPr lang="es-MX" dirty="0"/>
          </a:p>
          <a:p>
            <a:r>
              <a:rPr lang="es-MX" dirty="0"/>
              <a:t>(i) La estructura organizacional , la propiedad y el gobierno de la entidad y su modelo de</a:t>
            </a:r>
          </a:p>
          <a:p>
            <a:pPr marL="0" indent="0">
              <a:buNone/>
            </a:pPr>
            <a:r>
              <a:rPr lang="es-MX" dirty="0"/>
              <a:t>negocio , incluida la medida en que el modelo de negocio integra el uso de las TI </a:t>
            </a:r>
          </a:p>
          <a:p>
            <a:r>
              <a:rPr lang="es-MX" dirty="0"/>
              <a:t>(</a:t>
            </a:r>
            <a:r>
              <a:rPr lang="es-MX" dirty="0" err="1"/>
              <a:t>ii</a:t>
            </a:r>
            <a:r>
              <a:rPr lang="es-MX" dirty="0"/>
              <a:t>) Factores sectoriales , normativos y otros factores externos </a:t>
            </a:r>
          </a:p>
          <a:p>
            <a:r>
              <a:rPr lang="es-MX" dirty="0"/>
              <a:t>(</a:t>
            </a:r>
            <a:r>
              <a:rPr lang="es-MX" dirty="0" err="1"/>
              <a:t>iii</a:t>
            </a:r>
            <a:r>
              <a:rPr lang="es-MX" dirty="0"/>
              <a:t>) Las medidas utilizadas , interna y externamente , para evaluar el desempeño financiero</a:t>
            </a:r>
          </a:p>
          <a:p>
            <a:pPr marL="0" indent="0">
              <a:buNone/>
            </a:pPr>
            <a:r>
              <a:rPr lang="es-MX" dirty="0"/>
              <a:t>de la entidad </a:t>
            </a:r>
          </a:p>
          <a:p>
            <a:pPr marL="0" indent="0">
              <a:buNone/>
            </a:pPr>
            <a:endParaRPr lang="es-MX" dirty="0"/>
          </a:p>
          <a:p>
            <a:r>
              <a:rPr lang="es-MX" dirty="0"/>
              <a:t>b ) El marco de información financiera aplicable y las políticas contables de la entidad y las</a:t>
            </a:r>
          </a:p>
          <a:p>
            <a:pPr marL="0" indent="0">
              <a:buNone/>
            </a:pPr>
            <a:r>
              <a:rPr lang="es-MX" dirty="0"/>
              <a:t>razones de cualquier cambio a los mismos </a:t>
            </a:r>
          </a:p>
          <a:p>
            <a:r>
              <a:rPr lang="es-MX" dirty="0"/>
              <a:t>(c) Cómo los factores de riesgo inherentes afectan la susceptibilidad de las afirmaciones a incorrección y el grado en que lo hacen en la preparación de los estados financieros, de conformidad con el marco de información financiera aplicable, con fundamento en el conocimiento obtenido en (a) y (b).</a:t>
            </a:r>
          </a:p>
        </p:txBody>
      </p:sp>
    </p:spTree>
    <p:extLst>
      <p:ext uri="{BB962C8B-B14F-4D97-AF65-F5344CB8AC3E}">
        <p14:creationId xmlns:p14="http://schemas.microsoft.com/office/powerpoint/2010/main" val="1692891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238E16-14BD-2991-27FB-0BEB622D993D}"/>
              </a:ext>
            </a:extLst>
          </p:cNvPr>
          <p:cNvSpPr>
            <a:spLocks noGrp="1"/>
          </p:cNvSpPr>
          <p:nvPr>
            <p:ph type="title"/>
          </p:nvPr>
        </p:nvSpPr>
        <p:spPr/>
        <p:txBody>
          <a:bodyPr>
            <a:noAutofit/>
          </a:bodyPr>
          <a:lstStyle/>
          <a:p>
            <a:r>
              <a:rPr lang="es-MX" sz="3200" dirty="0"/>
              <a:t>Obtener un conocimiento de la entidad y su entorno, el marco de información financiera aplicable y el sistema de control interno de la entidad</a:t>
            </a:r>
          </a:p>
        </p:txBody>
      </p:sp>
      <p:sp>
        <p:nvSpPr>
          <p:cNvPr id="3" name="Marcador de contenido 2">
            <a:extLst>
              <a:ext uri="{FF2B5EF4-FFF2-40B4-BE49-F238E27FC236}">
                <a16:creationId xmlns:a16="http://schemas.microsoft.com/office/drawing/2014/main" id="{FCBA006D-3C15-65F5-2C83-74ABE74D8E2F}"/>
              </a:ext>
            </a:extLst>
          </p:cNvPr>
          <p:cNvSpPr>
            <a:spLocks noGrp="1"/>
          </p:cNvSpPr>
          <p:nvPr>
            <p:ph idx="1"/>
          </p:nvPr>
        </p:nvSpPr>
        <p:spPr/>
        <p:txBody>
          <a:bodyPr>
            <a:normAutofit/>
          </a:bodyPr>
          <a:lstStyle/>
          <a:p>
            <a:r>
              <a:rPr lang="es-MX" dirty="0"/>
              <a:t>El auditor evaluará si las políticas contables de la entidad son adecuadas y congruentes con el marco de información financiera aplicable.</a:t>
            </a:r>
          </a:p>
          <a:p>
            <a:r>
              <a:rPr lang="es-MX" dirty="0"/>
              <a:t>Conocimiento de los componentes del sistema de control interno de la entidad.</a:t>
            </a:r>
          </a:p>
          <a:p>
            <a:r>
              <a:rPr lang="es-MX" dirty="0"/>
              <a:t>Entorno de control, el proceso de valoración de riesgos de la entidad y el proceso de la entidad para el seguimiento del sistema de control interno </a:t>
            </a:r>
          </a:p>
          <a:p>
            <a:r>
              <a:rPr lang="es-MX" dirty="0"/>
              <a:t>Entorno de control</a:t>
            </a:r>
          </a:p>
        </p:txBody>
      </p:sp>
    </p:spTree>
    <p:extLst>
      <p:ext uri="{BB962C8B-B14F-4D97-AF65-F5344CB8AC3E}">
        <p14:creationId xmlns:p14="http://schemas.microsoft.com/office/powerpoint/2010/main" val="616733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9239ED-2318-F234-2724-AEDF6E62F1E9}"/>
              </a:ext>
            </a:extLst>
          </p:cNvPr>
          <p:cNvSpPr>
            <a:spLocks noGrp="1"/>
          </p:cNvSpPr>
          <p:nvPr>
            <p:ph type="title"/>
          </p:nvPr>
        </p:nvSpPr>
        <p:spPr/>
        <p:txBody>
          <a:bodyPr>
            <a:noAutofit/>
          </a:bodyPr>
          <a:lstStyle/>
          <a:p>
            <a:r>
              <a:rPr lang="es-MX" sz="3200" dirty="0"/>
              <a:t>Entorno de control, el proceso de valoración de riesgos de la entidad y el proceso de la entidad para el seguimiento del sistema de control interno</a:t>
            </a:r>
          </a:p>
        </p:txBody>
      </p:sp>
      <p:sp>
        <p:nvSpPr>
          <p:cNvPr id="3" name="Marcador de contenido 2">
            <a:extLst>
              <a:ext uri="{FF2B5EF4-FFF2-40B4-BE49-F238E27FC236}">
                <a16:creationId xmlns:a16="http://schemas.microsoft.com/office/drawing/2014/main" id="{D67E926B-B25C-C6A9-0677-ED568AABF833}"/>
              </a:ext>
            </a:extLst>
          </p:cNvPr>
          <p:cNvSpPr>
            <a:spLocks noGrp="1"/>
          </p:cNvSpPr>
          <p:nvPr>
            <p:ph idx="1"/>
          </p:nvPr>
        </p:nvSpPr>
        <p:spPr/>
        <p:txBody>
          <a:bodyPr/>
          <a:lstStyle/>
          <a:p>
            <a:pPr algn="ctr"/>
            <a:r>
              <a:rPr lang="es-MX" dirty="0"/>
              <a:t>Entorno de control</a:t>
            </a:r>
          </a:p>
          <a:p>
            <a:r>
              <a:rPr lang="es-MX" dirty="0"/>
              <a:t>El auditor obtendrá un conocimiento del entorno de control relevante para la preparación de los estados financieros al llevar a cabo los procedimientos de valoración de riesgos al:</a:t>
            </a:r>
          </a:p>
          <a:p>
            <a:pPr marL="0" indent="0">
              <a:buNone/>
            </a:pPr>
            <a:r>
              <a:rPr lang="es-MX" dirty="0"/>
              <a:t>  (a) Conocer el conjunto de controles, procesos y estructuras que abordan y</a:t>
            </a:r>
          </a:p>
          <a:p>
            <a:pPr marL="0" indent="0">
              <a:buNone/>
            </a:pPr>
            <a:r>
              <a:rPr lang="es-MX" dirty="0"/>
              <a:t>(b) Evaluar si:</a:t>
            </a:r>
          </a:p>
        </p:txBody>
      </p:sp>
    </p:spTree>
    <p:extLst>
      <p:ext uri="{BB962C8B-B14F-4D97-AF65-F5344CB8AC3E}">
        <p14:creationId xmlns:p14="http://schemas.microsoft.com/office/powerpoint/2010/main" val="407369554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TotalTime>
  <Words>2764</Words>
  <Application>Microsoft Office PowerPoint</Application>
  <PresentationFormat>Panorámica</PresentationFormat>
  <Paragraphs>157</Paragraphs>
  <Slides>26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26</vt:i4>
      </vt:variant>
    </vt:vector>
  </HeadingPairs>
  <TitlesOfParts>
    <vt:vector size="30" baseType="lpstr">
      <vt:lpstr>Arial</vt:lpstr>
      <vt:lpstr>Calibri</vt:lpstr>
      <vt:lpstr>Calibri Light</vt:lpstr>
      <vt:lpstr>Tema de Office</vt:lpstr>
      <vt:lpstr>NIA 315</vt:lpstr>
      <vt:lpstr>Presentación de PowerPoint</vt:lpstr>
      <vt:lpstr>Procedimientos de valoración del riesgo y actividades relacionadas </vt:lpstr>
      <vt:lpstr>Procedimientos de valoración del riesgo y actividades relacionadas</vt:lpstr>
      <vt:lpstr>Información de otras fuentes </vt:lpstr>
      <vt:lpstr>Discusiones del equipo del encargo</vt:lpstr>
      <vt:lpstr>Obtener un conocimiento de la entidad y su entorno, el marco de información financiera aplicable y el sistema de control interno de la entidad</vt:lpstr>
      <vt:lpstr>Obtener un conocimiento de la entidad y su entorno, el marco de información financiera aplicable y el sistema de control interno de la entidad</vt:lpstr>
      <vt:lpstr>Entorno de control, el proceso de valoración de riesgos de la entidad y el proceso de la entidad para el seguimiento del sistema de control interno</vt:lpstr>
      <vt:lpstr>Entorno de control </vt:lpstr>
      <vt:lpstr>Proceso de valoración de riesgos de la entidad</vt:lpstr>
      <vt:lpstr>Proceso de valoración de riesgos de la entidad</vt:lpstr>
      <vt:lpstr>El proceso de la entidad para el seguimiento del sistema de control interno</vt:lpstr>
      <vt:lpstr>Sistema de información y comunicación y actividades de control  El sistema de información y comunicación</vt:lpstr>
      <vt:lpstr>El sistema de información y comunicación</vt:lpstr>
      <vt:lpstr>Actividades de control</vt:lpstr>
      <vt:lpstr>Deficiencias de control dentro del sistema de control interno de la entidad</vt:lpstr>
      <vt:lpstr>Identificación y valoración de los riesgos de incorrección material</vt:lpstr>
      <vt:lpstr>Valoración de los riesgos de incorrección material en los estados financieros</vt:lpstr>
      <vt:lpstr>Valoración de los riesgos de incorrección material en las afirmaciones</vt:lpstr>
      <vt:lpstr>Valoración de los riesgos de incorrección material en las afirmaciones</vt:lpstr>
      <vt:lpstr>Valoración del riesgo de control</vt:lpstr>
      <vt:lpstr>Evaluar la evidencia de auditoría obtenida de los procedimientos de valoración de riesgos</vt:lpstr>
      <vt:lpstr>Clases de transacciones, saldos contables e información a revelar que no es significativa pero que es material</vt:lpstr>
      <vt:lpstr>Revisión de la valoración del riesgo</vt:lpstr>
      <vt:lpstr>Documentación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NIA 315</dc:title>
  <dc:creator>Juan gpe. Torres Navarro</dc:creator>
  <cp:lastModifiedBy>Juan gpe. Torres Navarro</cp:lastModifiedBy>
  <cp:revision>1</cp:revision>
  <dcterms:created xsi:type="dcterms:W3CDTF">2022-06-21T12:40:28Z</dcterms:created>
  <dcterms:modified xsi:type="dcterms:W3CDTF">2022-06-23T11:44:56Z</dcterms:modified>
</cp:coreProperties>
</file>